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6" r:id="rId3"/>
    <p:sldId id="258" r:id="rId4"/>
    <p:sldId id="261" r:id="rId5"/>
    <p:sldId id="262" r:id="rId6"/>
    <p:sldId id="263" r:id="rId7"/>
    <p:sldId id="265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61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938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192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240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883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13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467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0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97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18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6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7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31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4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1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C4487-2764-4F34-9BB7-EEC4F7FE2C58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4C70A7-0A2A-44E8-BB51-0BA659AE30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99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1751" y="867102"/>
            <a:ext cx="9144000" cy="199809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n-US" sz="2800" dirty="0">
                <a:latin typeface="Arial Black" panose="020B0A04020102020204" pitchFamily="34" charset="0"/>
              </a:rPr>
              <a:t>X</a:t>
            </a:r>
            <a:r>
              <a:rPr lang="uk-UA" sz="2800" dirty="0">
                <a:latin typeface="Arial Black" panose="020B0A04020102020204" pitchFamily="34" charset="0"/>
              </a:rPr>
              <a:t>ІІІ загально-українська науково-практична </a:t>
            </a:r>
            <a:r>
              <a:rPr lang="uk-UA" sz="2800" dirty="0" smtClean="0">
                <a:latin typeface="Arial Black" panose="020B0A04020102020204" pitchFamily="34" charset="0"/>
              </a:rPr>
              <a:t>конференція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dirty="0" smtClean="0">
                <a:latin typeface="Arial Black" panose="020B0A04020102020204" pitchFamily="34" charset="0"/>
                <a:ea typeface="Times New Roman" panose="02020603050405020304" pitchFamily="18" charset="0"/>
              </a:rPr>
              <a:t>м. Івано-Франківськ </a:t>
            </a:r>
            <a:r>
              <a:rPr lang="uk-UA" sz="2400" dirty="0" smtClean="0">
                <a:latin typeface="Arial Black" panose="020B0A04020102020204" pitchFamily="34" charset="0"/>
              </a:rPr>
              <a:t>29 </a:t>
            </a:r>
            <a:r>
              <a:rPr lang="uk-UA" sz="2400" dirty="0">
                <a:latin typeface="Arial Black" panose="020B0A04020102020204" pitchFamily="34" charset="0"/>
              </a:rPr>
              <a:t>травня – 2 червня 2017 р. </a:t>
            </a:r>
            <a:endParaRPr lang="ru-RU" sz="2400" b="1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54926" y="4824249"/>
            <a:ext cx="9533922" cy="1907628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uk-UA" sz="6400" b="1" dirty="0" smtClean="0"/>
              <a:t>«</a:t>
            </a:r>
            <a:r>
              <a:rPr lang="uk-UA" sz="6400" b="1" dirty="0" smtClean="0">
                <a:latin typeface="Arial Black" panose="020B0A04020102020204" pitchFamily="34" charset="0"/>
              </a:rPr>
              <a:t>Н</a:t>
            </a:r>
            <a:r>
              <a:rPr lang="ru-RU" sz="5400" dirty="0" err="1" smtClean="0">
                <a:latin typeface="Arial Black" panose="020B0A04020102020204" pitchFamily="34" charset="0"/>
              </a:rPr>
              <a:t>апрями</a:t>
            </a:r>
            <a:r>
              <a:rPr lang="ru-RU" sz="5400" dirty="0" smtClean="0">
                <a:latin typeface="Arial Black" panose="020B0A04020102020204" pitchFamily="34" charset="0"/>
              </a:rPr>
              <a:t> </a:t>
            </a:r>
            <a:r>
              <a:rPr lang="ru-RU" sz="5400" dirty="0" err="1">
                <a:latin typeface="Arial Black" panose="020B0A04020102020204" pitchFamily="34" charset="0"/>
              </a:rPr>
              <a:t>діяльності</a:t>
            </a:r>
            <a:r>
              <a:rPr lang="ru-RU" sz="5400" dirty="0">
                <a:latin typeface="Arial Black" panose="020B0A04020102020204" pitchFamily="34" charset="0"/>
              </a:rPr>
              <a:t> </a:t>
            </a:r>
            <a:endParaRPr lang="ru-RU" sz="5400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5400" dirty="0" err="1" smtClean="0">
                <a:latin typeface="Arial Black" panose="020B0A04020102020204" pitchFamily="34" charset="0"/>
              </a:rPr>
              <a:t>Академії</a:t>
            </a:r>
            <a:r>
              <a:rPr lang="ru-RU" sz="5400" dirty="0" smtClean="0">
                <a:latin typeface="Arial Black" panose="020B0A04020102020204" pitchFamily="34" charset="0"/>
              </a:rPr>
              <a:t> </a:t>
            </a:r>
            <a:r>
              <a:rPr lang="ru-RU" sz="5400" dirty="0" err="1">
                <a:latin typeface="Arial Black" panose="020B0A04020102020204" pitchFamily="34" charset="0"/>
              </a:rPr>
              <a:t>будівництва</a:t>
            </a:r>
            <a:r>
              <a:rPr lang="ru-RU" sz="5400" dirty="0">
                <a:latin typeface="Arial Black" panose="020B0A04020102020204" pitchFamily="34" charset="0"/>
              </a:rPr>
              <a:t> </a:t>
            </a:r>
            <a:r>
              <a:rPr lang="ru-RU" sz="5400" dirty="0" err="1">
                <a:latin typeface="Arial Black" panose="020B0A04020102020204" pitchFamily="34" charset="0"/>
              </a:rPr>
              <a:t>України</a:t>
            </a:r>
            <a:r>
              <a:rPr lang="ru-RU" sz="5400" dirty="0">
                <a:latin typeface="Arial Black" panose="020B0A04020102020204" pitchFamily="34" charset="0"/>
              </a:rPr>
              <a:t> на </a:t>
            </a:r>
            <a:r>
              <a:rPr lang="ru-RU" sz="5400" dirty="0" err="1">
                <a:latin typeface="Arial Black" panose="020B0A04020102020204" pitchFamily="34" charset="0"/>
              </a:rPr>
              <a:t>сучасному</a:t>
            </a:r>
            <a:r>
              <a:rPr lang="ru-RU" sz="5400" dirty="0">
                <a:latin typeface="Arial Black" panose="020B0A04020102020204" pitchFamily="34" charset="0"/>
              </a:rPr>
              <a:t> </a:t>
            </a:r>
            <a:r>
              <a:rPr lang="ru-RU" sz="5400" dirty="0" err="1">
                <a:latin typeface="Arial Black" panose="020B0A04020102020204" pitchFamily="34" charset="0"/>
              </a:rPr>
              <a:t>етапі</a:t>
            </a:r>
            <a:r>
              <a:rPr lang="ru-RU" sz="5400" dirty="0">
                <a:latin typeface="Arial Black" panose="020B0A04020102020204" pitchFamily="34" charset="0"/>
              </a:rPr>
              <a:t> </a:t>
            </a:r>
            <a:r>
              <a:rPr lang="ru-RU" sz="5400" dirty="0" err="1">
                <a:latin typeface="Arial Black" panose="020B0A04020102020204" pitchFamily="34" charset="0"/>
              </a:rPr>
              <a:t>розвитку</a:t>
            </a:r>
            <a:r>
              <a:rPr lang="ru-RU" sz="5400" dirty="0">
                <a:latin typeface="Arial Black" panose="020B0A04020102020204" pitchFamily="34" charset="0"/>
              </a:rPr>
              <a:t> </a:t>
            </a:r>
            <a:r>
              <a:rPr lang="ru-RU" sz="5400" dirty="0" err="1">
                <a:latin typeface="Arial Black" panose="020B0A04020102020204" pitchFamily="34" charset="0"/>
              </a:rPr>
              <a:t>будівельної</a:t>
            </a:r>
            <a:r>
              <a:rPr lang="ru-RU" sz="5400" dirty="0">
                <a:latin typeface="Arial Black" panose="020B0A04020102020204" pitchFamily="34" charset="0"/>
              </a:rPr>
              <a:t> </a:t>
            </a:r>
            <a:r>
              <a:rPr lang="ru-RU" sz="5400" dirty="0" err="1" smtClean="0">
                <a:latin typeface="Arial Black" panose="020B0A04020102020204" pitchFamily="34" charset="0"/>
              </a:rPr>
              <a:t>галузі</a:t>
            </a:r>
            <a:r>
              <a:rPr lang="uk-UA" sz="6400" b="1" dirty="0" smtClean="0">
                <a:latin typeface="Arial Black" panose="020B0A04020102020204" pitchFamily="34" charset="0"/>
              </a:rPr>
              <a:t>»</a:t>
            </a:r>
          </a:p>
          <a:p>
            <a:endParaRPr lang="uk-UA" dirty="0"/>
          </a:p>
          <a:p>
            <a:r>
              <a:rPr lang="uk-UA" sz="3800" b="1" dirty="0" smtClean="0"/>
              <a:t>Президент Академії, доктор технічних наук, професор І.І. Назаренко</a:t>
            </a:r>
            <a:endParaRPr lang="ru-RU" sz="3800" b="1" dirty="0"/>
          </a:p>
        </p:txBody>
      </p:sp>
      <p:pic>
        <p:nvPicPr>
          <p:cNvPr id="5" name="Рисунок 4" descr="C:\Users\1\Pictures\ControlCenter4\Scan\CCI2803201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7" t="12483" r="28961" b="80094"/>
          <a:stretch/>
        </p:blipFill>
        <p:spPr bwMode="auto">
          <a:xfrm>
            <a:off x="546537" y="3184252"/>
            <a:ext cx="4356539" cy="1072438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3983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2951" y="331104"/>
            <a:ext cx="60960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/>
            <a:r>
              <a:rPr lang="uk-UA" b="1" cap="all" dirty="0" smtClean="0">
                <a:solidFill>
                  <a:schemeClr val="accent1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Структура реалізації загальних заходів</a:t>
            </a:r>
            <a:r>
              <a:rPr lang="uk-UA" cap="all" dirty="0" smtClean="0">
                <a:solidFill>
                  <a:schemeClr val="accent1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uk-UA" b="1" cap="all" dirty="0" smtClean="0">
                <a:solidFill>
                  <a:schemeClr val="accent1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концепції розвитку Академії</a:t>
            </a:r>
            <a:endParaRPr lang="ru-RU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0438" y="1550747"/>
            <a:ext cx="4080293" cy="67954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1">
              <a:lnSpc>
                <a:spcPct val="106000"/>
              </a:lnSpc>
              <a:spcAft>
                <a:spcPts val="800"/>
              </a:spcAft>
              <a:buClr>
                <a:srgbClr val="333333"/>
              </a:buClr>
            </a:pPr>
            <a:r>
              <a:rPr lang="ru-RU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Нормативно-</a:t>
            </a:r>
            <a:r>
              <a:rPr lang="ru-RU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правове</a:t>
            </a:r>
            <a:r>
              <a:rPr lang="ru-RU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uk-UA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0439" y="2303163"/>
            <a:ext cx="4080292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uk-UA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Моніторинг стану напрямів розвитку та розробка пропозицій</a:t>
            </a:r>
            <a:endParaRPr lang="ru-RU" sz="1600" dirty="0">
              <a:solidFill>
                <a:schemeClr val="accent5">
                  <a:lumMod val="20000"/>
                  <a:lumOff val="80000"/>
                </a:schemeClr>
              </a:solidFill>
              <a:effectLst/>
              <a:latin typeface="Arial Black" panose="020B0A040201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88782" y="3318131"/>
            <a:ext cx="4071949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/>
            <a:r>
              <a:rPr lang="uk-UA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Інвестиційна діяльність          </a:t>
            </a:r>
          </a:p>
          <a:p>
            <a:r>
              <a:rPr lang="uk-UA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     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3016" y="4098384"/>
            <a:ext cx="4111823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Міжнародна </a:t>
            </a:r>
            <a:r>
              <a:rPr lang="uk-UA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інтеграція   </a:t>
            </a:r>
          </a:p>
          <a:p>
            <a:pPr algn="ctr"/>
            <a:r>
              <a:rPr lang="uk-UA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         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3016" y="4817586"/>
            <a:ext cx="4080293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Організація </a:t>
            </a:r>
            <a:r>
              <a:rPr lang="ru-RU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конференцій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, </a:t>
            </a:r>
            <a:r>
              <a:rPr lang="ru-RU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семінарів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, </a:t>
            </a:r>
            <a:r>
              <a:rPr lang="ru-RU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круглих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столів</a:t>
            </a:r>
            <a:r>
              <a:rPr lang="ru-RU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; </a:t>
            </a:r>
            <a:r>
              <a:rPr lang="ru-RU" b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виставок</a:t>
            </a:r>
            <a:r>
              <a:rPr lang="uk-UA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4672" y="5937213"/>
            <a:ext cx="4088637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Видавнича </a:t>
            </a:r>
            <a:r>
              <a:rPr lang="uk-UA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ea typeface="Arial" panose="020B0604020202020204" pitchFamily="34" charset="0"/>
              </a:rPr>
              <a:t>діяльність</a:t>
            </a:r>
          </a:p>
          <a:p>
            <a:pPr algn="ctr"/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454866" y="2353100"/>
            <a:ext cx="1340069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483768" y="3409673"/>
            <a:ext cx="1340069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454866" y="4023190"/>
            <a:ext cx="1340069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454866" y="1667697"/>
            <a:ext cx="1340069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454866" y="6075910"/>
            <a:ext cx="1340069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433847" y="5270087"/>
            <a:ext cx="1340069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902664" y="1501451"/>
            <a:ext cx="512642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сприяння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удосконалення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нормативно-правового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будівельної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галузі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50110" y="2124853"/>
            <a:ext cx="5255173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indent="450850" algn="just">
              <a:spcAft>
                <a:spcPts val="0"/>
              </a:spcAft>
            </a:pPr>
            <a:r>
              <a:rPr lang="uk-UA" sz="16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розширення інформаційного простору знань новітніх технологічних рішень  розвитку основних напрямів  галузі  для підвищення ефективного застосування в практичній діяльності.</a:t>
            </a:r>
            <a:endParaRPr lang="ru-RU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02664" y="3868268"/>
            <a:ext cx="520261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інтеграція вітчизняної будівельної індустрії в світовий ринок.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850109" y="4636708"/>
            <a:ext cx="5255173" cy="1136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uk-UA" sz="1600" dirty="0" smtClean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посилення координаційної ролі АБУ в демонстрації наукових і практичних результатів інноваційних технологій, визначенні тенденцій та напрямів розвитку складових галузі;</a:t>
            </a:r>
            <a:endParaRPr lang="ru-RU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02664" y="3226493"/>
            <a:ext cx="5126425" cy="6155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16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створення умов для сприятливого інвестиційного клімату в будівельній галузі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ru-RU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50109" y="5727887"/>
            <a:ext cx="5540036" cy="11362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06000"/>
              </a:lnSpc>
              <a:spcAft>
                <a:spcPts val="800"/>
              </a:spcAft>
            </a:pPr>
            <a:r>
              <a:rPr lang="uk-UA" sz="16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забезпечення інформацією будівельних організацій результатами наукових досліджень, нормативної документації, висвітленні проблем і шляхів їх вирішення.</a:t>
            </a:r>
            <a:endParaRPr lang="ru-RU" sz="16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552" y="0"/>
            <a:ext cx="10200289" cy="670034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Рисунок 2" descr="C:\Users\1\Pictures\ControlCenter4\Scan\CCI28032017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7" t="12483" r="28961" b="80094"/>
          <a:stretch/>
        </p:blipFill>
        <p:spPr bwMode="auto">
          <a:xfrm>
            <a:off x="10704786" y="0"/>
            <a:ext cx="1487214" cy="4099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177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C45911"/>
              </a:clrFrom>
              <a:clrTo>
                <a:srgbClr val="C45911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67" y="173421"/>
            <a:ext cx="10594426" cy="646386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4" name="Рисунок 3" descr="C:\Users\1\Pictures\ControlCenter4\Scan\CCI28032017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7" t="12483" r="28961" b="80094"/>
          <a:stretch/>
        </p:blipFill>
        <p:spPr bwMode="auto">
          <a:xfrm>
            <a:off x="10704786" y="0"/>
            <a:ext cx="1487214" cy="4099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010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34606" y="302680"/>
            <a:ext cx="2648607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sz="3200" b="1" cap="all" dirty="0" smtClean="0">
                <a:solidFill>
                  <a:schemeClr val="bg2">
                    <a:lumMod val="90000"/>
                  </a:schemeClr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Освіта</a:t>
            </a:r>
            <a:endParaRPr lang="ru-RU" sz="3200" cap="all" dirty="0">
              <a:solidFill>
                <a:schemeClr val="bg2">
                  <a:lumMod val="90000"/>
                </a:schemeClr>
              </a:solidFill>
              <a:effectLst/>
              <a:latin typeface="Arial Black" panose="020B0A040201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6920" y="2392273"/>
            <a:ext cx="2476439" cy="40472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Стратегічна мета: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7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сприяння підготовці фахівців  будівельної галузі ХХІ століття, які відповідають  міжнародним стандартам підготовки та професіоналізмом, що дозволить їм  конкурувати на цивілізованому ринку праці в будівельній галузі.</a:t>
            </a:r>
            <a:endParaRPr lang="ru-RU" sz="1700" b="1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053359" y="3446710"/>
            <a:ext cx="1535041" cy="1182415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ЗАХОДИ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2972490">
            <a:off x="3415967" y="202811"/>
            <a:ext cx="583324" cy="2396174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31932" y="948690"/>
            <a:ext cx="8466083" cy="590931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wrap="square">
            <a:spAutoFit/>
          </a:bodyPr>
          <a:lstStyle/>
          <a:p>
            <a:pPr marL="119253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сприяння перепідготовці фахівців, зайнятих у будівельному комплексі, навчання їх сучасним методикам керуванню проектами, управління якістю, оцінці та управління нерухомістю й інвестиціями), новим технологіям проектування і будівництва, новим знанням в галузі інформаційних технологій, екології, безпеки тощо;</a:t>
            </a:r>
          </a:p>
          <a:p>
            <a:pPr marL="119253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організація курсів підвищення кваліфікації при АБУ;</a:t>
            </a:r>
          </a:p>
          <a:p>
            <a:pPr marL="119253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сприяння в організації проходження студентами практики і набуття ними необхідного виробничого досвіду в будівельних та проектних компаніях, у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іноземних;</a:t>
            </a:r>
          </a:p>
          <a:p>
            <a:pPr marL="119253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взаємодія з профільними ВНЗ для сприяння інтеграції в світову освітню системи, і міжнародному визнанню дипломів випускників українських вузів;</a:t>
            </a:r>
          </a:p>
          <a:p>
            <a:pPr marL="119253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організація проведення лекцій студентам будівельних ВНЗ із запрошенням іноземних лекторів;</a:t>
            </a:r>
          </a:p>
          <a:p>
            <a:pPr marL="119253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створення можливостей для стажування найкращих випускників українських будівельних ВНЗ за кордоном;</a:t>
            </a:r>
          </a:p>
          <a:p>
            <a:pPr marL="119253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запровадження Всеукраїнського конкурсу «Найкращий проект у сфері будівництва» (для студентів будівельних ВНЗ) ;</a:t>
            </a:r>
          </a:p>
          <a:p>
            <a:pPr marL="119253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видача рекомендацій слухачам, які пройшли курси підвищення кваліфікації при АБУ та сприяння їх працевлаштуванню.</a:t>
            </a:r>
            <a:endParaRPr lang="uk-UA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C:\Users\1\Pictures\ControlCenter4\Scan\CCI2803201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7" t="12483" r="28961" b="80094"/>
          <a:stretch/>
        </p:blipFill>
        <p:spPr bwMode="auto">
          <a:xfrm>
            <a:off x="10562896" y="196592"/>
            <a:ext cx="1487214" cy="4099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1181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385" y="155398"/>
            <a:ext cx="7157545" cy="646386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3" name="Рисунок 2" descr="C:\Users\1\Pictures\ControlCenter4\Scan\CCI28032017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7" t="12483" r="28961" b="80094"/>
          <a:stretch/>
        </p:blipFill>
        <p:spPr bwMode="auto">
          <a:xfrm>
            <a:off x="10058399" y="5959366"/>
            <a:ext cx="1487214" cy="4099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Заголовок 5"/>
          <p:cNvSpPr txBox="1">
            <a:spLocks/>
          </p:cNvSpPr>
          <p:nvPr/>
        </p:nvSpPr>
        <p:spPr>
          <a:xfrm>
            <a:off x="1760888" y="223530"/>
            <a:ext cx="4209317" cy="1600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1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Схема </a:t>
            </a:r>
            <a:br>
              <a:rPr lang="uk-UA" sz="1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uk-UA" sz="1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єдиного навчального комплексу </a:t>
            </a:r>
            <a:br>
              <a:rPr lang="uk-UA" sz="1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uk-UA" sz="1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br>
              <a:rPr lang="uk-UA" sz="1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uk-UA" sz="1800" dirty="0" smtClean="0">
                <a:solidFill>
                  <a:schemeClr val="accent4">
                    <a:lumMod val="50000"/>
                  </a:schemeClr>
                </a:solidFill>
                <a:latin typeface="Arial Black" panose="020B0A04020102020204" pitchFamily="34" charset="0"/>
              </a:rPr>
              <a:t> Об’єднує навчальні заклади  І -ІV  рівня акредитації, з наскрізною програмою навчання. </a:t>
            </a:r>
            <a:endParaRPr lang="ru-RU" sz="1800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2708" y="2712635"/>
            <a:ext cx="4844864" cy="28623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Arial Black" panose="020B0A04020102020204" pitchFamily="34" charset="0"/>
              </a:rPr>
              <a:t>Такий підхід дозволяє значно підвищити рівень підготовки, вилучити із програм навчання тих дисциплін, що повторюються, залучити до викладання в навчальних закладах І </a:t>
            </a:r>
            <a:r>
              <a:rPr lang="uk-UA" dirty="0" err="1">
                <a:latin typeface="Arial Black" panose="020B0A04020102020204" pitchFamily="34" charset="0"/>
              </a:rPr>
              <a:t>і</a:t>
            </a:r>
            <a:r>
              <a:rPr lang="uk-UA" dirty="0">
                <a:latin typeface="Arial Black" panose="020B0A04020102020204" pitchFamily="34" charset="0"/>
              </a:rPr>
              <a:t> ІІ рівня доцентів і професорів, реалізувати наскрізну програму практик, залучення до наукової роботи тощо.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14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1\Pictures\ControlCenter4\Scan\CCI2803201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7" t="12483" r="28961" b="80094"/>
          <a:stretch/>
        </p:blipFill>
        <p:spPr bwMode="auto">
          <a:xfrm>
            <a:off x="10704786" y="283779"/>
            <a:ext cx="1487214" cy="4099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40013" y="283779"/>
            <a:ext cx="2035895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solidFill>
                  <a:schemeClr val="bg2">
                    <a:lumMod val="90000"/>
                  </a:schemeClr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Наука</a:t>
            </a:r>
            <a:endParaRPr lang="ru-RU" sz="3200" cap="all" dirty="0">
              <a:solidFill>
                <a:schemeClr val="bg2">
                  <a:lumMod val="9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9655" y="1662188"/>
            <a:ext cx="2690648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b="1" i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Стратегічна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мета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направити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науково-технічний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потенціал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реальних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потреб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інноваційного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розвитку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будівельної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галузі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підвищення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конкурентоспроможності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будівельної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продукції</a:t>
            </a:r>
            <a:endParaRPr lang="ru-RU" sz="1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40013" y="1151454"/>
            <a:ext cx="629044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сприяння підвищенню конкурентоспроможності будівельної науки;</a:t>
            </a:r>
            <a:endParaRPr lang="ru-RU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сприяння активізації наукової та науково-технічної діяльності в будівельній галузі, зокрема з розроблення нових будівельних матеріалів, обладнання, конструкцій та технології їх виробництва;</a:t>
            </a:r>
            <a:endParaRPr lang="ru-RU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сприяння інтеграції наукової діяльності в будівельній галузі у світовий науково-дослідний простір;</a:t>
            </a:r>
            <a:endParaRPr lang="ru-RU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сприяння інноваційним науковим розробкам та упровадженню інновацій в будівельній галузі;</a:t>
            </a:r>
            <a:endParaRPr lang="ru-RU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запровадження відповідних інструментів для залучення студентів профільних ВНЗ до наукової діяльності;</a:t>
            </a:r>
            <a:endParaRPr lang="ru-RU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надання Науковою Радою АБУ обґрунтованих рішень та пропозицій для вирішення проблемних питань, які виникають в сучасному будівництві.</a:t>
            </a:r>
            <a:endParaRPr lang="ru-RU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2485588">
            <a:off x="3904381" y="601260"/>
            <a:ext cx="618096" cy="1193541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3586844" y="2669078"/>
            <a:ext cx="1505418" cy="91223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uk-UA" dirty="0" smtClean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АХОДИ</a:t>
            </a:r>
            <a:endParaRPr lang="ru-RU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819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1\Pictures\ControlCenter4\Scan\CCI2803201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7" t="12483" r="28961" b="80094"/>
          <a:stretch/>
        </p:blipFill>
        <p:spPr bwMode="auto">
          <a:xfrm>
            <a:off x="10704786" y="0"/>
            <a:ext cx="1487214" cy="40990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61641" y="536028"/>
            <a:ext cx="4303987" cy="69368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ПРОЕКТУВАННЯ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1" y="2071519"/>
            <a:ext cx="2585544" cy="25853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Стратегічна ціль:</a:t>
            </a: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впровадження прогресивних проектів у житловому, громадському та промисловому будівництві через вітчизняні проектні організації.</a:t>
            </a:r>
            <a:endParaRPr lang="uk-UA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3535843">
            <a:off x="3588601" y="801154"/>
            <a:ext cx="598223" cy="1086414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19752" y="1344361"/>
            <a:ext cx="7520151" cy="53860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914400" indent="-698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сприяння 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забезпеченню комплексного підходу до розвитку та планування територій; 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698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надання експертних висновків при розробленні Генеральних планів населених пунктів та іншої містобудівної документації перед їх затвердженням відповідними радами;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698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розроблення та впровадження </a:t>
            </a:r>
            <a:r>
              <a:rPr lang="uk-UA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геоінформаційних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систем інженерних комунікацій;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698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узгодження прогнозних навантажень нового будівництва на існуючі інженерні комунікації;   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6985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проведення експертизи проектів будівництва або окремих розділів проектної документації та підготовка звітів за її результатами;                                                                                         - запровадження конкурсу «Кращий проект року у сфері будівництва»;                                                                                                   -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популяризація</a:t>
            </a:r>
            <a:r>
              <a:rPr lang="uk-UA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проектів, які забезпечуватимуть надійність і довговічність об’єктів житлового, громадського та промислового будівництва, ефективність і технологічність будівництва, врахування екологічних вимог</a:t>
            </a: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2900855" y="3001573"/>
            <a:ext cx="1702676" cy="725214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 Black" panose="020B0A04020102020204" pitchFamily="34" charset="0"/>
              </a:rPr>
              <a:t>ЗАХОДИ</a:t>
            </a:r>
            <a:endParaRPr lang="ru-RU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0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56234" y="472966"/>
            <a:ext cx="3720663" cy="74097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 Black" panose="020B0A04020102020204" pitchFamily="34" charset="0"/>
              </a:rPr>
              <a:t>БУДІВНИЦТВО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8124" y="2196387"/>
            <a:ext cx="2233448" cy="3416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Стратегічна ціль:</a:t>
            </a: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формування повноцінного та конкурентоспроможного учасника будівельного ринку, здатного надавати висококваліфіковані та якісні будівельні послуги світового рівня</a:t>
            </a:r>
            <a:endParaRPr lang="uk-UA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3551914">
            <a:off x="3075236" y="488707"/>
            <a:ext cx="997781" cy="1691937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25467" y="1749972"/>
            <a:ext cx="6052739" cy="427809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indent="45085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налагодження тісної взаємодії між органами державної влади, органами місцевого самоврядування та будівельними компаніями за напрямом всебічного розвитку будівельного комплексу;</a:t>
            </a:r>
            <a:endParaRPr lang="uk-UA" sz="16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відстоювання інтересів членів АБУ</a:t>
            </a:r>
            <a:r>
              <a:rPr lang="uk-UA" dirty="0" smtClean="0">
                <a:solidFill>
                  <a:srgbClr val="7030A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учасників будівельного ринку на всіх етапах будівництва;</a:t>
            </a:r>
            <a:endParaRPr lang="uk-UA" sz="16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сприяння запровадженню нових енергозберігаючих та енергоефективних технологій у будівництві;</a:t>
            </a:r>
            <a:endParaRPr lang="uk-UA" sz="16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indent="45085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запровадження Реєстру благонадійних будівельників;</a:t>
            </a:r>
            <a:endParaRPr lang="uk-UA" sz="16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indent="45085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здійснення системного моніторингу за дотриманням стандартів енергоефективності підприємствами будівельного комплексу;</a:t>
            </a:r>
            <a:endParaRPr lang="uk-UA" sz="1600" dirty="0" smtClean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indent="45085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запровадження звання «Будівельник року» та відзнаки «Знак якості в будівельній галузі». </a:t>
            </a:r>
            <a:r>
              <a:rPr lang="uk-UA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</a:t>
            </a:r>
            <a:endParaRPr lang="uk-UA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3256189" y="2953134"/>
            <a:ext cx="1725714" cy="1208963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Arial Black" panose="020B0A04020102020204" pitchFamily="34" charset="0"/>
              </a:rPr>
              <a:t>ЗАХОДИ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210612" y="6057996"/>
            <a:ext cx="1906409" cy="800004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93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0342" y="800679"/>
            <a:ext cx="567046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b="1" cap="all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Виробництво </a:t>
            </a:r>
            <a:r>
              <a:rPr lang="uk-UA" b="1" cap="all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будівельних матеріалів</a:t>
            </a:r>
            <a:endParaRPr lang="ru-RU" sz="1600" cap="all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1641" y="1961733"/>
            <a:ext cx="1965434" cy="3416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Стратегічна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ціль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забезпечення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галузі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якісними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конкурентоспроможними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будівельними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виробами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матеріалами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вітчизняного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виробництва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Стрелка вниз 5"/>
          <p:cNvSpPr/>
          <p:nvPr/>
        </p:nvSpPr>
        <p:spPr>
          <a:xfrm rot="2444961">
            <a:off x="1978665" y="1235153"/>
            <a:ext cx="804041" cy="814345"/>
          </a:xfrm>
          <a:prstGeom prst="down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09730" y="1407735"/>
            <a:ext cx="6405870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.</a:t>
            </a:r>
            <a:endParaRPr lang="ru-RU" sz="16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14400" indent="-762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взаємодія з виробниками будівельних матеріалів, сумішей, конструкцій та сприяння просуванню їх продукції на будівельний ринок;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7620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сприяння у створенні спільних підприємств з кращими світовими виробниками будівельних матеріалів та сумішей;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7620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підписання договорів про співпрацю між виробниками будматеріалів та науково-дослідними інститутами;                         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7620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запровадження Реєстру виробників якісних будівельних матеріалів;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7620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запровадження відзнаки «Знак якості виробника будівельних матеріалів»;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7620" algn="just">
              <a:spcAft>
                <a:spcPts val="0"/>
              </a:spcAft>
            </a:pPr>
            <a:r>
              <a:rPr lang="uk-UA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впровадження у виробництво кращих інноваційних розробок вітчизняних науковців.</a:t>
            </a: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617076" y="3263462"/>
            <a:ext cx="1492654" cy="930166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8245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749</Words>
  <Application>Microsoft Office PowerPoint</Application>
  <PresentationFormat>Широкоэкранный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Легкий дым</vt:lpstr>
      <vt:lpstr>XІІІ загально-українська науково-практична конференція м. Івано-Франківськ 29 травня – 2 червня 2017 р.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Міжнародна науково-технічна конференція присвячена 70-ти річному ювілею НДБВ та 80-річчю від дня народження Балицького В.С.</dc:title>
  <dc:creator>1</dc:creator>
  <cp:lastModifiedBy>1</cp:lastModifiedBy>
  <cp:revision>17</cp:revision>
  <dcterms:created xsi:type="dcterms:W3CDTF">2017-05-23T13:00:24Z</dcterms:created>
  <dcterms:modified xsi:type="dcterms:W3CDTF">2017-05-29T09:23:54Z</dcterms:modified>
</cp:coreProperties>
</file>