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353" r:id="rId2"/>
    <p:sldId id="378" r:id="rId3"/>
    <p:sldId id="379" r:id="rId4"/>
    <p:sldId id="388" r:id="rId5"/>
    <p:sldId id="381" r:id="rId6"/>
    <p:sldId id="382" r:id="rId7"/>
    <p:sldId id="383" r:id="rId8"/>
    <p:sldId id="384" r:id="rId9"/>
    <p:sldId id="386" r:id="rId10"/>
    <p:sldId id="387" r:id="rId11"/>
    <p:sldId id="385" r:id="rId12"/>
    <p:sldId id="366" r:id="rId13"/>
    <p:sldId id="343" r:id="rId14"/>
    <p:sldId id="344" r:id="rId15"/>
    <p:sldId id="367" r:id="rId16"/>
    <p:sldId id="376" r:id="rId17"/>
    <p:sldId id="310" r:id="rId18"/>
    <p:sldId id="309" r:id="rId19"/>
    <p:sldId id="307" r:id="rId20"/>
    <p:sldId id="313" r:id="rId21"/>
    <p:sldId id="306" r:id="rId22"/>
    <p:sldId id="316" r:id="rId23"/>
    <p:sldId id="315" r:id="rId24"/>
    <p:sldId id="314" r:id="rId25"/>
    <p:sldId id="318" r:id="rId26"/>
    <p:sldId id="320" r:id="rId27"/>
    <p:sldId id="319" r:id="rId28"/>
    <p:sldId id="317" r:id="rId29"/>
    <p:sldId id="322" r:id="rId30"/>
    <p:sldId id="345" r:id="rId31"/>
    <p:sldId id="348" r:id="rId32"/>
    <p:sldId id="347" r:id="rId33"/>
    <p:sldId id="363" r:id="rId34"/>
    <p:sldId id="355" r:id="rId35"/>
    <p:sldId id="362" r:id="rId36"/>
    <p:sldId id="329" r:id="rId37"/>
    <p:sldId id="354" r:id="rId38"/>
    <p:sldId id="360" r:id="rId39"/>
    <p:sldId id="334" r:id="rId40"/>
    <p:sldId id="335" r:id="rId41"/>
    <p:sldId id="336" r:id="rId42"/>
    <p:sldId id="337" r:id="rId43"/>
    <p:sldId id="338" r:id="rId44"/>
    <p:sldId id="339" r:id="rId45"/>
    <p:sldId id="340" r:id="rId46"/>
    <p:sldId id="341" r:id="rId47"/>
    <p:sldId id="370" r:id="rId48"/>
    <p:sldId id="371" r:id="rId49"/>
    <p:sldId id="374" r:id="rId50"/>
    <p:sldId id="375" r:id="rId51"/>
    <p:sldId id="364" r:id="rId52"/>
    <p:sldId id="372" r:id="rId53"/>
    <p:sldId id="365" r:id="rId54"/>
    <p:sldId id="303"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5" autoAdjust="0"/>
  </p:normalViewPr>
  <p:slideViewPr>
    <p:cSldViewPr>
      <p:cViewPr>
        <p:scale>
          <a:sx n="90" d="100"/>
          <a:sy n="90" d="100"/>
        </p:scale>
        <p:origin x="-594" y="-3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explosion val="0"/>
          </c:dPt>
          <c:dPt>
            <c:idx val="1"/>
            <c:bubble3D val="0"/>
            <c:explosion val="7"/>
          </c:dPt>
          <c:dLbls>
            <c:delete val="1"/>
          </c:dLbls>
          <c:cat>
            <c:strRef>
              <c:f>Лист1!$A$2:$A$3</c:f>
              <c:strCache>
                <c:ptCount val="2"/>
                <c:pt idx="0">
                  <c:v>Квартири в багатоквартирних будинках</c:v>
                </c:pt>
                <c:pt idx="1">
                  <c:v>Малоповерхові індивідуальні будинки</c:v>
                </c:pt>
              </c:strCache>
            </c:strRef>
          </c:cat>
          <c:val>
            <c:numRef>
              <c:f>Лист1!$B$2:$B$3</c:f>
              <c:numCache>
                <c:formatCode>0.00</c:formatCode>
                <c:ptCount val="2"/>
                <c:pt idx="0">
                  <c:v>47135</c:v>
                </c:pt>
                <c:pt idx="1">
                  <c:v>38410</c:v>
                </c:pt>
              </c:numCache>
            </c:numRef>
          </c:val>
        </c:ser>
        <c:dLbls>
          <c:showLegendKey val="0"/>
          <c:showVal val="0"/>
          <c:showCatName val="0"/>
          <c:showSerName val="0"/>
          <c:showPercent val="1"/>
          <c:showBubbleSize val="0"/>
          <c:showLeaderLines val="1"/>
        </c:dLbls>
      </c:pie3DChart>
    </c:plotArea>
    <c:legend>
      <c:legendPos val="r"/>
      <c:overlay val="0"/>
      <c:txPr>
        <a:bodyPr/>
        <a:lstStyle/>
        <a:p>
          <a:pPr>
            <a:defRPr lang="en-US"/>
          </a:pPr>
          <a:endParaRPr lang="ru-RU"/>
        </a:p>
      </c:txPr>
    </c:legend>
    <c:plotVisOnly val="1"/>
    <c:dispBlanksAs val="zero"/>
    <c:showDLblsOverMax val="0"/>
  </c:chart>
  <c:txPr>
    <a:bodyPr/>
    <a:lstStyle/>
    <a:p>
      <a:pPr>
        <a:defRPr sz="1800"/>
      </a:pPr>
      <a:endParaRPr lang="ru-RU"/>
    </a:p>
  </c:txPr>
  <c:externalData r:id="rId2">
    <c:autoUpdate val="0"/>
  </c:externalData>
  <c:userShapes r:id="rId3"/>
</c:chartSpace>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B882A-9200-4D0C-B472-FCC3295E4A24}"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ru-RU"/>
        </a:p>
      </dgm:t>
    </dgm:pt>
    <dgm:pt modelId="{BA4AFB9D-4F37-46C3-93B3-7B21E4F5E999}">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uk-UA" sz="1400" dirty="0" smtClean="0"/>
            <a:t>Будівлі, що вже збудовані</a:t>
          </a:r>
          <a:endParaRPr lang="ru-RU" sz="1400" dirty="0"/>
        </a:p>
      </dgm:t>
    </dgm:pt>
    <dgm:pt modelId="{43A79A8D-721C-416F-9AE1-A90CD8D9AE66}" type="parTrans" cxnId="{09BEB14E-6C21-4351-9EDF-7CDFE333561A}">
      <dgm:prSet/>
      <dgm:spPr/>
      <dgm:t>
        <a:bodyPr/>
        <a:lstStyle/>
        <a:p>
          <a:endParaRPr lang="ru-RU"/>
        </a:p>
      </dgm:t>
    </dgm:pt>
    <dgm:pt modelId="{13808CDA-4E72-43CE-91E6-21383FE185D1}" type="sibTrans" cxnId="{09BEB14E-6C21-4351-9EDF-7CDFE333561A}">
      <dgm:prSet/>
      <dgm:spPr/>
      <dgm:t>
        <a:bodyPr/>
        <a:lstStyle/>
        <a:p>
          <a:endParaRPr lang="ru-RU"/>
        </a:p>
      </dgm:t>
    </dgm:pt>
    <dgm:pt modelId="{01B43666-D406-4B36-9A88-9C57585E9C69}">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uk-UA" sz="1400" dirty="0" smtClean="0"/>
            <a:t>Енергетичний сертифікат</a:t>
          </a:r>
          <a:endParaRPr lang="ru-RU" sz="1400" dirty="0"/>
        </a:p>
      </dgm:t>
    </dgm:pt>
    <dgm:pt modelId="{49CF0B4A-FE60-40A1-B74C-2811E3ACFA24}" type="parTrans" cxnId="{DEA50DB4-209E-4F95-86E1-BDF77334B640}">
      <dgm:prSet/>
      <dgm:spPr/>
      <dgm:t>
        <a:bodyPr/>
        <a:lstStyle/>
        <a:p>
          <a:endParaRPr lang="ru-RU"/>
        </a:p>
      </dgm:t>
    </dgm:pt>
    <dgm:pt modelId="{5C320470-905A-4651-875D-0601FD8AD4C7}" type="sibTrans" cxnId="{DEA50DB4-209E-4F95-86E1-BDF77334B640}">
      <dgm:prSet/>
      <dgm:spPr/>
      <dgm:t>
        <a:bodyPr/>
        <a:lstStyle/>
        <a:p>
          <a:endParaRPr lang="ru-RU"/>
        </a:p>
      </dgm:t>
    </dgm:pt>
    <dgm:pt modelId="{556B2C7D-5135-4EA6-A48C-6A6298166BD5}" type="pres">
      <dgm:prSet presAssocID="{BB7B882A-9200-4D0C-B472-FCC3295E4A24}" presName="Name0" presStyleCnt="0">
        <dgm:presLayoutVars>
          <dgm:chMax/>
          <dgm:chPref/>
          <dgm:dir/>
        </dgm:presLayoutVars>
      </dgm:prSet>
      <dgm:spPr/>
      <dgm:t>
        <a:bodyPr/>
        <a:lstStyle/>
        <a:p>
          <a:endParaRPr lang="uk-UA"/>
        </a:p>
      </dgm:t>
    </dgm:pt>
    <dgm:pt modelId="{833E4214-8039-4CC7-9E21-70FBB875F148}" type="pres">
      <dgm:prSet presAssocID="{BA4AFB9D-4F37-46C3-93B3-7B21E4F5E999}" presName="composite" presStyleCnt="0"/>
      <dgm:spPr/>
    </dgm:pt>
    <dgm:pt modelId="{46E7F70D-B5D5-4374-918A-A67A4718589F}" type="pres">
      <dgm:prSet presAssocID="{BA4AFB9D-4F37-46C3-93B3-7B21E4F5E999}" presName="Accent" presStyleLbl="alignNode1" presStyleIdx="0" presStyleCnt="3" custScaleX="210491" custLinFactNeighborX="36548" custLinFactNeighborY="-1345">
        <dgm:presLayoutVars>
          <dgm:chMax val="0"/>
          <dgm:chPref val="0"/>
        </dgm:presLayoutVars>
        <dgm:style>
          <a:lnRef idx="0">
            <a:schemeClr val="accent2"/>
          </a:lnRef>
          <a:fillRef idx="3">
            <a:schemeClr val="accent2"/>
          </a:fillRef>
          <a:effectRef idx="3">
            <a:schemeClr val="accent2"/>
          </a:effectRef>
          <a:fontRef idx="minor">
            <a:schemeClr val="lt1"/>
          </a:fontRef>
        </dgm:style>
      </dgm:prSet>
      <dgm:spPr/>
    </dgm:pt>
    <dgm:pt modelId="{3165C058-0D68-40C1-9713-ECCC5A969BBE}" type="pres">
      <dgm:prSet presAssocID="{BA4AFB9D-4F37-46C3-93B3-7B21E4F5E999}" presName="Image" presStyleLbl="bgImgPlace1" presStyleIdx="0" presStyleCnt="2" custScaleX="123507" custScaleY="153762" custLinFactNeighborX="-25920" custLinFactNeighborY="-7982">
        <dgm:presLayoutVars>
          <dgm:chMax val="0"/>
          <dgm:chPref val="0"/>
          <dgm:bulletEnabled val="1"/>
        </dgm:presLayoutVars>
      </dgm:prSet>
      <dgm:spPr>
        <a:blipFill>
          <a:blip xmlns:r="http://schemas.openxmlformats.org/officeDocument/2006/relationships" r:embed="rId1" cstate="print">
            <a:extLst/>
          </a:blip>
          <a:srcRect/>
          <a:stretch>
            <a:fillRect l="-1000" r="-1000"/>
          </a:stretch>
        </a:blipFill>
        <a:effectLst>
          <a:innerShdw blurRad="63500" dist="50800" dir="18900000">
            <a:prstClr val="black">
              <a:alpha val="50000"/>
            </a:prstClr>
          </a:innerShdw>
        </a:effectLst>
      </dgm:spPr>
    </dgm:pt>
    <dgm:pt modelId="{BBA19292-26C4-4140-93D7-B22E7E2B5599}" type="pres">
      <dgm:prSet presAssocID="{BA4AFB9D-4F37-46C3-93B3-7B21E4F5E999}" presName="Parent" presStyleLbl="fgAccFollowNode1" presStyleIdx="0" presStyleCnt="2" custScaleX="203834" custLinFactNeighborX="64286" custLinFactNeighborY="-1379">
        <dgm:presLayoutVars>
          <dgm:chMax val="0"/>
          <dgm:chPref val="0"/>
          <dgm:bulletEnabled val="1"/>
        </dgm:presLayoutVars>
      </dgm:prSet>
      <dgm:spPr/>
      <dgm:t>
        <a:bodyPr/>
        <a:lstStyle/>
        <a:p>
          <a:endParaRPr lang="uk-UA"/>
        </a:p>
      </dgm:t>
    </dgm:pt>
    <dgm:pt modelId="{0BC85CC3-629C-4E5F-9A44-2BAD40994BBF}" type="pres">
      <dgm:prSet presAssocID="{BA4AFB9D-4F37-46C3-93B3-7B21E4F5E999}" presName="Space" presStyleCnt="0">
        <dgm:presLayoutVars>
          <dgm:chMax val="0"/>
          <dgm:chPref val="0"/>
        </dgm:presLayoutVars>
      </dgm:prSet>
      <dgm:spPr/>
    </dgm:pt>
    <dgm:pt modelId="{2979B433-8C29-4255-BF1A-2B8E21B71340}" type="pres">
      <dgm:prSet presAssocID="{13808CDA-4E72-43CE-91E6-21383FE185D1}" presName="ConnectorComposite" presStyleCnt="0"/>
      <dgm:spPr/>
    </dgm:pt>
    <dgm:pt modelId="{C9FEBD16-259B-47C4-A0A7-34089AC9C82C}" type="pres">
      <dgm:prSet presAssocID="{13808CDA-4E72-43CE-91E6-21383FE185D1}" presName="TopSpacing" presStyleCnt="0"/>
      <dgm:spPr/>
    </dgm:pt>
    <dgm:pt modelId="{3CCC8E40-5B20-464B-BCE2-23051B47D7D9}" type="pres">
      <dgm:prSet presAssocID="{13808CDA-4E72-43CE-91E6-21383FE185D1}" presName="Connector" presStyleLbl="alignNode1" presStyleIdx="1" presStyleCnt="3" custScaleX="236797" custScaleY="150190" custLinFactNeighborX="-31363" custLinFactNeighborY="70502">
        <dgm:style>
          <a:lnRef idx="0">
            <a:schemeClr val="accent2"/>
          </a:lnRef>
          <a:fillRef idx="3">
            <a:schemeClr val="accent2"/>
          </a:fillRef>
          <a:effectRef idx="3">
            <a:schemeClr val="accent2"/>
          </a:effectRef>
          <a:fontRef idx="minor">
            <a:schemeClr val="lt1"/>
          </a:fontRef>
        </dgm:style>
      </dgm:prSet>
      <dgm:spPr/>
    </dgm:pt>
    <dgm:pt modelId="{EB406B22-AE05-49D6-A7E4-9381FF1E9323}" type="pres">
      <dgm:prSet presAssocID="{13808CDA-4E72-43CE-91E6-21383FE185D1}" presName="BottomSpacing" presStyleCnt="0"/>
      <dgm:spPr/>
    </dgm:pt>
    <dgm:pt modelId="{AFFA50CA-C0E1-4836-9ADE-0039F7072631}" type="pres">
      <dgm:prSet presAssocID="{01B43666-D406-4B36-9A88-9C57585E9C69}" presName="composite" presStyleCnt="0"/>
      <dgm:spPr/>
    </dgm:pt>
    <dgm:pt modelId="{D5000C01-80AC-4901-85F7-B939A0C66399}" type="pres">
      <dgm:prSet presAssocID="{01B43666-D406-4B36-9A88-9C57585E9C69}" presName="Accent" presStyleLbl="alignNode1" presStyleIdx="2" presStyleCnt="3" custScaleX="201429" custLinFactNeighborX="-53280" custLinFactNeighborY="14474">
        <dgm:presLayoutVars>
          <dgm:chMax val="0"/>
          <dgm:chPref val="0"/>
        </dgm:presLayoutVars>
        <dgm:style>
          <a:lnRef idx="0">
            <a:schemeClr val="accent2"/>
          </a:lnRef>
          <a:fillRef idx="3">
            <a:schemeClr val="accent2"/>
          </a:fillRef>
          <a:effectRef idx="3">
            <a:schemeClr val="accent2"/>
          </a:effectRef>
          <a:fontRef idx="minor">
            <a:schemeClr val="lt1"/>
          </a:fontRef>
        </dgm:style>
      </dgm:prSet>
      <dgm:spPr/>
    </dgm:pt>
    <dgm:pt modelId="{AB4EFB35-9019-4D81-BF8F-9809666F8001}" type="pres">
      <dgm:prSet presAssocID="{01B43666-D406-4B36-9A88-9C57585E9C69}" presName="Image" presStyleLbl="bgImgPlace1" presStyleIdx="1" presStyleCnt="2" custScaleX="123062" custScaleY="241448" custLinFactNeighborX="2779" custLinFactNeighborY="28229">
        <dgm:presLayoutVars>
          <dgm:chMax val="0"/>
          <dgm:chPref val="0"/>
          <dgm:bulletEnabled val="1"/>
        </dgm:presLayoutVars>
      </dgm:prSet>
      <dgm:spPr>
        <a:blipFill>
          <a:blip xmlns:r="http://schemas.openxmlformats.org/officeDocument/2006/relationships" r:embed="rId2">
            <a:extLst/>
          </a:blip>
          <a:srcRect/>
          <a:stretch>
            <a:fillRect l="-14000" r="-14000"/>
          </a:stretch>
        </a:blipFill>
        <a:effectLst>
          <a:outerShdw blurRad="50800" dist="38100" dir="8100000" algn="tr" rotWithShape="0">
            <a:prstClr val="black">
              <a:alpha val="40000"/>
            </a:prstClr>
          </a:outerShdw>
        </a:effectLst>
      </dgm:spPr>
    </dgm:pt>
    <dgm:pt modelId="{CCFE747F-C453-4D4B-950C-A82969EACF08}" type="pres">
      <dgm:prSet presAssocID="{01B43666-D406-4B36-9A88-9C57585E9C69}" presName="Parent" presStyleLbl="fgAccFollowNode1" presStyleIdx="1" presStyleCnt="2" custScaleX="223543" custLinFactNeighborX="-70074" custLinFactNeighborY="20048">
        <dgm:presLayoutVars>
          <dgm:chMax val="0"/>
          <dgm:chPref val="0"/>
          <dgm:bulletEnabled val="1"/>
        </dgm:presLayoutVars>
      </dgm:prSet>
      <dgm:spPr/>
      <dgm:t>
        <a:bodyPr/>
        <a:lstStyle/>
        <a:p>
          <a:endParaRPr lang="uk-UA"/>
        </a:p>
      </dgm:t>
    </dgm:pt>
    <dgm:pt modelId="{DC9BAEB9-02C4-4A69-B08C-3875DA4D7868}" type="pres">
      <dgm:prSet presAssocID="{01B43666-D406-4B36-9A88-9C57585E9C69}" presName="Space" presStyleCnt="0">
        <dgm:presLayoutVars>
          <dgm:chMax val="0"/>
          <dgm:chPref val="0"/>
        </dgm:presLayoutVars>
      </dgm:prSet>
      <dgm:spPr/>
    </dgm:pt>
  </dgm:ptLst>
  <dgm:cxnLst>
    <dgm:cxn modelId="{17BE29DA-C09A-4BE4-A5B8-E18A86182C3E}" type="presOf" srcId="{BA4AFB9D-4F37-46C3-93B3-7B21E4F5E999}" destId="{BBA19292-26C4-4140-93D7-B22E7E2B5599}" srcOrd="0" destOrd="0" presId="urn:microsoft.com/office/officeart/2008/layout/AlternatingPictureCircles"/>
    <dgm:cxn modelId="{09BEB14E-6C21-4351-9EDF-7CDFE333561A}" srcId="{BB7B882A-9200-4D0C-B472-FCC3295E4A24}" destId="{BA4AFB9D-4F37-46C3-93B3-7B21E4F5E999}" srcOrd="0" destOrd="0" parTransId="{43A79A8D-721C-416F-9AE1-A90CD8D9AE66}" sibTransId="{13808CDA-4E72-43CE-91E6-21383FE185D1}"/>
    <dgm:cxn modelId="{DEA50DB4-209E-4F95-86E1-BDF77334B640}" srcId="{BB7B882A-9200-4D0C-B472-FCC3295E4A24}" destId="{01B43666-D406-4B36-9A88-9C57585E9C69}" srcOrd="1" destOrd="0" parTransId="{49CF0B4A-FE60-40A1-B74C-2811E3ACFA24}" sibTransId="{5C320470-905A-4651-875D-0601FD8AD4C7}"/>
    <dgm:cxn modelId="{76522481-35F2-4D82-AED7-D0AB94E3DB0F}" type="presOf" srcId="{01B43666-D406-4B36-9A88-9C57585E9C69}" destId="{CCFE747F-C453-4D4B-950C-A82969EACF08}" srcOrd="0" destOrd="0" presId="urn:microsoft.com/office/officeart/2008/layout/AlternatingPictureCircles"/>
    <dgm:cxn modelId="{37C90783-73A0-4F4C-A7C6-C87DF19DD983}" type="presOf" srcId="{BB7B882A-9200-4D0C-B472-FCC3295E4A24}" destId="{556B2C7D-5135-4EA6-A48C-6A6298166BD5}" srcOrd="0" destOrd="0" presId="urn:microsoft.com/office/officeart/2008/layout/AlternatingPictureCircles"/>
    <dgm:cxn modelId="{2987DA12-793D-4CE9-B1DC-A87913863DE3}" type="presParOf" srcId="{556B2C7D-5135-4EA6-A48C-6A6298166BD5}" destId="{833E4214-8039-4CC7-9E21-70FBB875F148}" srcOrd="0" destOrd="0" presId="urn:microsoft.com/office/officeart/2008/layout/AlternatingPictureCircles"/>
    <dgm:cxn modelId="{1015088D-CAD9-46B1-9207-BD5F6490705D}" type="presParOf" srcId="{833E4214-8039-4CC7-9E21-70FBB875F148}" destId="{46E7F70D-B5D5-4374-918A-A67A4718589F}" srcOrd="0" destOrd="0" presId="urn:microsoft.com/office/officeart/2008/layout/AlternatingPictureCircles"/>
    <dgm:cxn modelId="{9550882E-EEC2-4745-85BA-66F0A7EF6187}" type="presParOf" srcId="{833E4214-8039-4CC7-9E21-70FBB875F148}" destId="{3165C058-0D68-40C1-9713-ECCC5A969BBE}" srcOrd="1" destOrd="0" presId="urn:microsoft.com/office/officeart/2008/layout/AlternatingPictureCircles"/>
    <dgm:cxn modelId="{55A7A742-87F8-479F-8A9D-27679E2B369B}" type="presParOf" srcId="{833E4214-8039-4CC7-9E21-70FBB875F148}" destId="{BBA19292-26C4-4140-93D7-B22E7E2B5599}" srcOrd="2" destOrd="0" presId="urn:microsoft.com/office/officeart/2008/layout/AlternatingPictureCircles"/>
    <dgm:cxn modelId="{14B588BB-A29C-45A5-8358-D178F4F82C55}" type="presParOf" srcId="{833E4214-8039-4CC7-9E21-70FBB875F148}" destId="{0BC85CC3-629C-4E5F-9A44-2BAD40994BBF}" srcOrd="3" destOrd="0" presId="urn:microsoft.com/office/officeart/2008/layout/AlternatingPictureCircles"/>
    <dgm:cxn modelId="{A0AB53F4-BCD5-4154-BB55-3D1964B1BB07}" type="presParOf" srcId="{556B2C7D-5135-4EA6-A48C-6A6298166BD5}" destId="{2979B433-8C29-4255-BF1A-2B8E21B71340}" srcOrd="1" destOrd="0" presId="urn:microsoft.com/office/officeart/2008/layout/AlternatingPictureCircles"/>
    <dgm:cxn modelId="{D5767223-1C2C-48F2-B0E4-4313035DA84C}" type="presParOf" srcId="{2979B433-8C29-4255-BF1A-2B8E21B71340}" destId="{C9FEBD16-259B-47C4-A0A7-34089AC9C82C}" srcOrd="0" destOrd="0" presId="urn:microsoft.com/office/officeart/2008/layout/AlternatingPictureCircles"/>
    <dgm:cxn modelId="{E0913B9C-EE96-4EFB-99B0-2431536A3669}" type="presParOf" srcId="{2979B433-8C29-4255-BF1A-2B8E21B71340}" destId="{3CCC8E40-5B20-464B-BCE2-23051B47D7D9}" srcOrd="1" destOrd="0" presId="urn:microsoft.com/office/officeart/2008/layout/AlternatingPictureCircles"/>
    <dgm:cxn modelId="{3CAC3503-EDE2-4724-AA75-A4F7982A5834}" type="presParOf" srcId="{2979B433-8C29-4255-BF1A-2B8E21B71340}" destId="{EB406B22-AE05-49D6-A7E4-9381FF1E9323}" srcOrd="2" destOrd="0" presId="urn:microsoft.com/office/officeart/2008/layout/AlternatingPictureCircles"/>
    <dgm:cxn modelId="{8495849A-230F-4F0A-B329-2E814917552B}" type="presParOf" srcId="{556B2C7D-5135-4EA6-A48C-6A6298166BD5}" destId="{AFFA50CA-C0E1-4836-9ADE-0039F7072631}" srcOrd="2" destOrd="0" presId="urn:microsoft.com/office/officeart/2008/layout/AlternatingPictureCircles"/>
    <dgm:cxn modelId="{D78A691C-DCCE-452E-A0A8-F9EAB14C1740}" type="presParOf" srcId="{AFFA50CA-C0E1-4836-9ADE-0039F7072631}" destId="{D5000C01-80AC-4901-85F7-B939A0C66399}" srcOrd="0" destOrd="0" presId="urn:microsoft.com/office/officeart/2008/layout/AlternatingPictureCircles"/>
    <dgm:cxn modelId="{7DA90245-1F16-4EC8-8544-AD450B314DCE}" type="presParOf" srcId="{AFFA50CA-C0E1-4836-9ADE-0039F7072631}" destId="{AB4EFB35-9019-4D81-BF8F-9809666F8001}" srcOrd="1" destOrd="0" presId="urn:microsoft.com/office/officeart/2008/layout/AlternatingPictureCircles"/>
    <dgm:cxn modelId="{5F8F7B32-AF9F-4990-8D51-923A5AFB0F0D}" type="presParOf" srcId="{AFFA50CA-C0E1-4836-9ADE-0039F7072631}" destId="{CCFE747F-C453-4D4B-950C-A82969EACF08}" srcOrd="2" destOrd="0" presId="urn:microsoft.com/office/officeart/2008/layout/AlternatingPictureCircles"/>
    <dgm:cxn modelId="{2883336B-C467-4B92-9508-4F6FCA6368EB}" type="presParOf" srcId="{AFFA50CA-C0E1-4836-9ADE-0039F7072631}" destId="{DC9BAEB9-02C4-4A69-B08C-3875DA4D7868}"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B3590-10D3-4A28-8B40-E75738AB0D32}" type="doc">
      <dgm:prSet loTypeId="urn:microsoft.com/office/officeart/2008/layout/CircularPictureCallout" loCatId="picture" qsTypeId="urn:microsoft.com/office/officeart/2005/8/quickstyle/3d3" qsCatId="3D" csTypeId="urn:microsoft.com/office/officeart/2005/8/colors/accent2_1" csCatId="accent2" phldr="1"/>
      <dgm:spPr/>
    </dgm:pt>
    <dgm:pt modelId="{1331F447-E212-48ED-B4B2-A50FC3A51CD7}">
      <dgm:prSet phldrT="[Текст]" custT="1"/>
      <dgm:spPr/>
      <dgm:t>
        <a:bodyPr/>
        <a:lstStyle/>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endParaRPr lang="uk-UA" sz="1200" b="1" dirty="0" smtClean="0"/>
        </a:p>
        <a:p>
          <a:pPr>
            <a:lnSpc>
              <a:spcPct val="100000"/>
            </a:lnSpc>
          </a:pPr>
          <a:r>
            <a:rPr lang="uk-UA" sz="1200" b="1" dirty="0" smtClean="0"/>
            <a:t>Складання </a:t>
          </a:r>
        </a:p>
        <a:p>
          <a:pPr>
            <a:lnSpc>
              <a:spcPct val="100000"/>
            </a:lnSpc>
          </a:pPr>
          <a:r>
            <a:rPr lang="uk-UA" sz="1200" b="1" dirty="0" smtClean="0"/>
            <a:t>енергетичного паспорта</a:t>
          </a:r>
          <a:r>
            <a:rPr lang="uk-UA" sz="1200" dirty="0" smtClean="0"/>
            <a:t> відповідно з</a:t>
          </a:r>
        </a:p>
        <a:p>
          <a:pPr>
            <a:lnSpc>
              <a:spcPct val="100000"/>
            </a:lnSpc>
          </a:pPr>
          <a:r>
            <a:rPr lang="ru-RU" sz="1200" dirty="0" smtClean="0">
              <a:latin typeface="Times New Roman" pitchFamily="18" charset="0"/>
              <a:cs typeface="Times New Roman" pitchFamily="18" charset="0"/>
            </a:rPr>
            <a:t>ДБН В.2.6-31 «Теплова ізоляція будівель»</a:t>
          </a:r>
        </a:p>
        <a:p>
          <a:pPr>
            <a:lnSpc>
              <a:spcPct val="100000"/>
            </a:lnSpc>
          </a:pPr>
          <a:r>
            <a:rPr lang="uk-UA" sz="1200" dirty="0" smtClean="0">
              <a:latin typeface="Times New Roman" pitchFamily="18" charset="0"/>
              <a:cs typeface="Times New Roman" pitchFamily="18" charset="0"/>
            </a:rPr>
            <a:t>ДСТУ-Н Б А.2.2-12:2015 Метод розрахунку енергоспоживання при опаленні, охолодженні, вентиляції, освітленні та гарячому водопостачанні"</a:t>
          </a:r>
          <a:endParaRPr lang="ru-RU" sz="700" dirty="0"/>
        </a:p>
      </dgm:t>
    </dgm:pt>
    <dgm:pt modelId="{EEB3BBEC-4B17-44C3-93D7-A1BA901AA1A4}" type="parTrans" cxnId="{E7E53A50-8087-47E2-8C33-E31CD418980A}">
      <dgm:prSet/>
      <dgm:spPr/>
      <dgm:t>
        <a:bodyPr/>
        <a:lstStyle/>
        <a:p>
          <a:endParaRPr lang="ru-RU"/>
        </a:p>
      </dgm:t>
    </dgm:pt>
    <dgm:pt modelId="{52BB9B12-1C2E-422E-8F9D-775B1FD4AABF}" type="sibTrans" cxnId="{E7E53A50-8087-47E2-8C33-E31CD418980A}">
      <dgm:prSet/>
      <dgm:spPr/>
      <dgm:t>
        <a:bodyPr/>
        <a:lstStyle/>
        <a:p>
          <a:endParaRPr lang="ru-RU"/>
        </a:p>
      </dgm:t>
    </dgm:pt>
    <dgm:pt modelId="{E1F31572-36E0-436C-8D04-503AB3F21EC3}">
      <dgm:prSet phldrT="[Текст]" custT="1"/>
      <dgm:spPr/>
      <dgm:t>
        <a:bodyPr/>
        <a:lstStyle/>
        <a:p>
          <a:pPr algn="ctr"/>
          <a:r>
            <a:rPr lang="uk-UA" sz="1400" dirty="0" smtClean="0">
              <a:latin typeface="Times New Roman" pitchFamily="18" charset="0"/>
              <a:cs typeface="Times New Roman" pitchFamily="18" charset="0"/>
            </a:rPr>
            <a:t>Капітальний ремонт</a:t>
          </a:r>
          <a:endParaRPr lang="ru-RU" sz="1400" dirty="0">
            <a:latin typeface="Times New Roman" pitchFamily="18" charset="0"/>
            <a:cs typeface="Times New Roman" pitchFamily="18" charset="0"/>
          </a:endParaRPr>
        </a:p>
      </dgm:t>
    </dgm:pt>
    <dgm:pt modelId="{6E5A3ACD-807F-4ECA-8A6B-6753894FC067}" type="parTrans" cxnId="{0B08C549-2288-4B6D-BDE3-3D2A33360B9B}">
      <dgm:prSet/>
      <dgm:spPr/>
      <dgm:t>
        <a:bodyPr/>
        <a:lstStyle/>
        <a:p>
          <a:endParaRPr lang="ru-RU"/>
        </a:p>
      </dgm:t>
    </dgm:pt>
    <dgm:pt modelId="{E83AA20F-3C1A-4253-B58F-B64057B0C38E}" type="sibTrans" cxnId="{0B08C549-2288-4B6D-BDE3-3D2A33360B9B}">
      <dgm:prSet/>
      <dgm:spPr>
        <a:blipFill>
          <a:blip xmlns:r="http://schemas.openxmlformats.org/officeDocument/2006/relationships" r:embed="rId1" cstate="print">
            <a:extLst/>
          </a:blip>
          <a:srcRect/>
          <a:stretch>
            <a:fillRect l="-17000" r="-17000"/>
          </a:stretch>
        </a:blipFill>
      </dgm:spPr>
      <dgm:t>
        <a:bodyPr/>
        <a:lstStyle/>
        <a:p>
          <a:endParaRPr lang="ru-RU"/>
        </a:p>
      </dgm:t>
    </dgm:pt>
    <dgm:pt modelId="{48AC5AB0-7321-492F-81CB-F8F418F46DB9}">
      <dgm:prSet phldrT="[Текст]" custT="1"/>
      <dgm:spPr/>
      <dgm:t>
        <a:bodyPr/>
        <a:lstStyle/>
        <a:p>
          <a:r>
            <a:rPr lang="uk-UA" sz="1200" dirty="0" smtClean="0"/>
            <a:t>Проектува-ння нового будівництва </a:t>
          </a:r>
          <a:endParaRPr lang="ru-RU" sz="1200" dirty="0"/>
        </a:p>
      </dgm:t>
    </dgm:pt>
    <dgm:pt modelId="{05408DB1-08E5-4B1D-A944-CCE2FDF77E29}" type="parTrans" cxnId="{D1D7E8A2-4CFF-45FD-94D6-D9C6F397D878}">
      <dgm:prSet/>
      <dgm:spPr/>
      <dgm:t>
        <a:bodyPr/>
        <a:lstStyle/>
        <a:p>
          <a:endParaRPr lang="ru-RU"/>
        </a:p>
      </dgm:t>
    </dgm:pt>
    <dgm:pt modelId="{7C408418-5C2E-4DB6-ABAB-740BA0AC04BB}" type="sibTrans" cxnId="{D1D7E8A2-4CFF-45FD-94D6-D9C6F397D878}">
      <dgm:prSet/>
      <dgm:spPr>
        <a:blipFill>
          <a:blip xmlns:r="http://schemas.openxmlformats.org/officeDocument/2006/relationships" r:embed="rId2" cstate="print">
            <a:extLst/>
          </a:blip>
          <a:srcRect/>
          <a:stretch>
            <a:fillRect l="-17000" r="-17000"/>
          </a:stretch>
        </a:blipFill>
      </dgm:spPr>
      <dgm:t>
        <a:bodyPr/>
        <a:lstStyle/>
        <a:p>
          <a:endParaRPr lang="ru-RU"/>
        </a:p>
      </dgm:t>
    </dgm:pt>
    <dgm:pt modelId="{8565032C-92E7-4494-8A53-931FADE32278}">
      <dgm:prSet phldrT="[Текст]" custT="1"/>
      <dgm:spPr/>
      <dgm:t>
        <a:bodyPr/>
        <a:lstStyle/>
        <a:p>
          <a:pPr algn="ctr"/>
          <a:r>
            <a:rPr lang="uk-UA" sz="1200" dirty="0" smtClean="0">
              <a:latin typeface="Times New Roman" pitchFamily="18" charset="0"/>
              <a:cs typeface="Times New Roman" pitchFamily="18" charset="0"/>
            </a:rPr>
            <a:t>Реконстру-кція</a:t>
          </a:r>
          <a:endParaRPr lang="ru-RU" sz="1200" dirty="0">
            <a:latin typeface="Times New Roman" pitchFamily="18" charset="0"/>
            <a:cs typeface="Times New Roman" pitchFamily="18" charset="0"/>
          </a:endParaRPr>
        </a:p>
      </dgm:t>
    </dgm:pt>
    <dgm:pt modelId="{0DA3BCB0-804F-4A35-800D-B7AF7E150D8B}" type="sibTrans" cxnId="{8C85E1ED-222E-4FEE-B1C5-8261B6CCE87E}">
      <dgm:prSet/>
      <dgm:spPr>
        <a:blipFill>
          <a:blip xmlns:r="http://schemas.openxmlformats.org/officeDocument/2006/relationships" r:embed="rId3">
            <a:extLst/>
          </a:blip>
          <a:srcRect/>
          <a:stretch>
            <a:fillRect l="-27000" r="-27000"/>
          </a:stretch>
        </a:blipFill>
      </dgm:spPr>
      <dgm:t>
        <a:bodyPr/>
        <a:lstStyle/>
        <a:p>
          <a:endParaRPr lang="ru-RU"/>
        </a:p>
      </dgm:t>
    </dgm:pt>
    <dgm:pt modelId="{EE3E96D7-4539-4C87-8D03-59E7FCF7D98A}" type="parTrans" cxnId="{8C85E1ED-222E-4FEE-B1C5-8261B6CCE87E}">
      <dgm:prSet/>
      <dgm:spPr/>
      <dgm:t>
        <a:bodyPr/>
        <a:lstStyle/>
        <a:p>
          <a:endParaRPr lang="ru-RU"/>
        </a:p>
      </dgm:t>
    </dgm:pt>
    <dgm:pt modelId="{CCF338D5-23C6-4C9B-B63C-EB10574213BF}" type="pres">
      <dgm:prSet presAssocID="{6CCB3590-10D3-4A28-8B40-E75738AB0D32}" presName="Name0" presStyleCnt="0">
        <dgm:presLayoutVars>
          <dgm:chMax val="7"/>
          <dgm:chPref val="7"/>
          <dgm:dir/>
        </dgm:presLayoutVars>
      </dgm:prSet>
      <dgm:spPr/>
    </dgm:pt>
    <dgm:pt modelId="{26718113-420C-46A7-A84B-80C157ED5CD8}" type="pres">
      <dgm:prSet presAssocID="{6CCB3590-10D3-4A28-8B40-E75738AB0D32}" presName="Name1" presStyleCnt="0"/>
      <dgm:spPr/>
    </dgm:pt>
    <dgm:pt modelId="{1FA6F657-1C9A-41B4-B49D-EC391108DF70}" type="pres">
      <dgm:prSet presAssocID="{52BB9B12-1C2E-422E-8F9D-775B1FD4AABF}" presName="picture_1" presStyleCnt="0"/>
      <dgm:spPr/>
    </dgm:pt>
    <dgm:pt modelId="{178FB012-2491-4D00-9B24-E96B695B36FD}" type="pres">
      <dgm:prSet presAssocID="{52BB9B12-1C2E-422E-8F9D-775B1FD4AABF}" presName="pictureRepeatNode" presStyleLbl="alignImgPlace1" presStyleIdx="0" presStyleCnt="4" custScaleX="91398" custScaleY="97092" custLinFactNeighborX="512" custLinFactNeighborY="-1574"/>
      <dgm:spPr/>
      <dgm:t>
        <a:bodyPr/>
        <a:lstStyle/>
        <a:p>
          <a:endParaRPr lang="uk-UA"/>
        </a:p>
      </dgm:t>
    </dgm:pt>
    <dgm:pt modelId="{55D8B97A-D8A0-4722-BF2A-2E97BA86F6FC}" type="pres">
      <dgm:prSet presAssocID="{1331F447-E212-48ED-B4B2-A50FC3A51CD7}" presName="text_1" presStyleLbl="node1" presStyleIdx="0" presStyleCnt="0" custScaleX="125411" custScaleY="210858" custLinFactNeighborX="-1368" custLinFactNeighborY="-78317">
        <dgm:presLayoutVars>
          <dgm:bulletEnabled val="1"/>
        </dgm:presLayoutVars>
      </dgm:prSet>
      <dgm:spPr/>
      <dgm:t>
        <a:bodyPr/>
        <a:lstStyle/>
        <a:p>
          <a:endParaRPr lang="ru-RU"/>
        </a:p>
      </dgm:t>
    </dgm:pt>
    <dgm:pt modelId="{57272CDD-8F63-4CB7-A3A1-22AA97884DBB}" type="pres">
      <dgm:prSet presAssocID="{0DA3BCB0-804F-4A35-800D-B7AF7E150D8B}" presName="picture_2" presStyleCnt="0"/>
      <dgm:spPr/>
    </dgm:pt>
    <dgm:pt modelId="{158D3F35-1099-4E39-98C9-5D2FC0019B28}" type="pres">
      <dgm:prSet presAssocID="{0DA3BCB0-804F-4A35-800D-B7AF7E150D8B}" presName="pictureRepeatNode" presStyleLbl="alignImgPlace1" presStyleIdx="1" presStyleCnt="4" custScaleX="254838" custScaleY="210312" custLinFactX="-14931" custLinFactNeighborX="-100000" custLinFactNeighborY="-96354"/>
      <dgm:spPr/>
      <dgm:t>
        <a:bodyPr/>
        <a:lstStyle/>
        <a:p>
          <a:endParaRPr lang="uk-UA"/>
        </a:p>
      </dgm:t>
    </dgm:pt>
    <dgm:pt modelId="{77FED638-1394-4DBC-BF11-F9991EBBEC81}" type="pres">
      <dgm:prSet presAssocID="{8565032C-92E7-4494-8A53-931FADE32278}" presName="line_2" presStyleLbl="parChTrans1D1" presStyleIdx="0" presStyleCnt="3" custFlipVert="1" custSzY="263564" custScaleX="65629" custLinFactY="-500000" custLinFactNeighborX="-4197" custLinFactNeighborY="-500111"/>
      <dgm:spPr>
        <a:ln w="9525">
          <a:solidFill>
            <a:schemeClr val="tx1"/>
          </a:solidFill>
        </a:ln>
      </dgm:spPr>
    </dgm:pt>
    <dgm:pt modelId="{7B371DA1-DB28-496C-B627-860604BE4229}" type="pres">
      <dgm:prSet presAssocID="{8565032C-92E7-4494-8A53-931FADE32278}" presName="textparent_2" presStyleLbl="node1" presStyleIdx="0" presStyleCnt="0"/>
      <dgm:spPr/>
    </dgm:pt>
    <dgm:pt modelId="{7F50F579-2013-4852-BE54-9FCB49F41551}" type="pres">
      <dgm:prSet presAssocID="{8565032C-92E7-4494-8A53-931FADE32278}" presName="text_2" presStyleLbl="revTx" presStyleIdx="0" presStyleCnt="3" custAng="0" custScaleX="2000000" custScaleY="83543" custLinFactX="-400000" custLinFactY="-6151" custLinFactNeighborX="-404841" custLinFactNeighborY="-100000">
        <dgm:presLayoutVars>
          <dgm:bulletEnabled val="1"/>
        </dgm:presLayoutVars>
      </dgm:prSet>
      <dgm:spPr>
        <a:prstGeom prst="round1Rect">
          <a:avLst/>
        </a:prstGeom>
      </dgm:spPr>
      <dgm:t>
        <a:bodyPr/>
        <a:lstStyle/>
        <a:p>
          <a:endParaRPr lang="ru-RU"/>
        </a:p>
      </dgm:t>
    </dgm:pt>
    <dgm:pt modelId="{35644136-5B89-4C0A-B3AF-C10F0CC8D4C8}" type="pres">
      <dgm:prSet presAssocID="{E83AA20F-3C1A-4253-B58F-B64057B0C38E}" presName="picture_3" presStyleCnt="0"/>
      <dgm:spPr/>
    </dgm:pt>
    <dgm:pt modelId="{BE7AA166-B603-4F3F-BBA8-CDF4DD5B0D83}" type="pres">
      <dgm:prSet presAssocID="{E83AA20F-3C1A-4253-B58F-B64057B0C38E}" presName="pictureRepeatNode" presStyleLbl="alignImgPlace1" presStyleIdx="2" presStyleCnt="4" custScaleX="261577" custScaleY="198839" custLinFactNeighborX="49054" custLinFactNeighborY="3465"/>
      <dgm:spPr/>
      <dgm:t>
        <a:bodyPr/>
        <a:lstStyle/>
        <a:p>
          <a:endParaRPr lang="uk-UA"/>
        </a:p>
      </dgm:t>
    </dgm:pt>
    <dgm:pt modelId="{F7E96EB5-8FDD-47C8-B741-EEA271A5EE8C}" type="pres">
      <dgm:prSet presAssocID="{E1F31572-36E0-436C-8D04-503AB3F21EC3}" presName="line_3" presStyleLbl="parChTrans1D1" presStyleIdx="1" presStyleCnt="3"/>
      <dgm:spPr>
        <a:ln w="9525">
          <a:solidFill>
            <a:schemeClr val="tx1"/>
          </a:solidFill>
        </a:ln>
      </dgm:spPr>
    </dgm:pt>
    <dgm:pt modelId="{9478F559-FC62-4998-893B-BB9CE6564DDB}" type="pres">
      <dgm:prSet presAssocID="{E1F31572-36E0-436C-8D04-503AB3F21EC3}" presName="textparent_3" presStyleLbl="node1" presStyleIdx="0" presStyleCnt="0"/>
      <dgm:spPr/>
    </dgm:pt>
    <dgm:pt modelId="{13D8407C-FF6E-4DD7-A6E6-6F63E7E31798}" type="pres">
      <dgm:prSet presAssocID="{E1F31572-36E0-436C-8D04-503AB3F21EC3}" presName="text_3" presStyleLbl="revTx" presStyleIdx="1" presStyleCnt="3" custScaleX="299754" custScaleY="49218" custLinFactY="24210" custLinFactNeighborX="13391" custLinFactNeighborY="100000">
        <dgm:presLayoutVars>
          <dgm:bulletEnabled val="1"/>
        </dgm:presLayoutVars>
      </dgm:prSet>
      <dgm:spPr/>
      <dgm:t>
        <a:bodyPr/>
        <a:lstStyle/>
        <a:p>
          <a:endParaRPr lang="ru-RU"/>
        </a:p>
      </dgm:t>
    </dgm:pt>
    <dgm:pt modelId="{2B1210E3-9CF3-4237-BA5C-C69D846BD1F0}" type="pres">
      <dgm:prSet presAssocID="{7C408418-5C2E-4DB6-ABAB-740BA0AC04BB}" presName="picture_4" presStyleCnt="0"/>
      <dgm:spPr/>
    </dgm:pt>
    <dgm:pt modelId="{425A32CF-9D43-4AAE-A812-F2ECE015E885}" type="pres">
      <dgm:prSet presAssocID="{7C408418-5C2E-4DB6-ABAB-740BA0AC04BB}" presName="pictureRepeatNode" presStyleLbl="alignImgPlace1" presStyleIdx="3" presStyleCnt="4" custScaleX="294921" custScaleY="235382" custLinFactX="-6719" custLinFactY="18403" custLinFactNeighborX="-100000" custLinFactNeighborY="100000"/>
      <dgm:spPr/>
      <dgm:t>
        <a:bodyPr/>
        <a:lstStyle/>
        <a:p>
          <a:endParaRPr lang="uk-UA"/>
        </a:p>
      </dgm:t>
    </dgm:pt>
    <dgm:pt modelId="{B9D72E5F-E172-4C37-9056-7A2E64895B92}" type="pres">
      <dgm:prSet presAssocID="{48AC5AB0-7321-492F-81CB-F8F418F46DB9}" presName="line_4" presStyleLbl="parChTrans1D1" presStyleIdx="2" presStyleCnt="3" custSzY="697190" custScaleX="36289" custLinFactY="200000" custLinFactNeighborX="-24771" custLinFactNeighborY="247859"/>
      <dgm:spPr>
        <a:ln w="9525">
          <a:solidFill>
            <a:schemeClr val="tx1"/>
          </a:solidFill>
        </a:ln>
      </dgm:spPr>
    </dgm:pt>
    <dgm:pt modelId="{AC4C3243-EDC9-4070-83E7-6FB122D12E2F}" type="pres">
      <dgm:prSet presAssocID="{48AC5AB0-7321-492F-81CB-F8F418F46DB9}" presName="textparent_4" presStyleLbl="node1" presStyleIdx="0" presStyleCnt="0"/>
      <dgm:spPr/>
    </dgm:pt>
    <dgm:pt modelId="{755A5E10-503C-4E85-BCF6-D783C2525FF4}" type="pres">
      <dgm:prSet presAssocID="{48AC5AB0-7321-492F-81CB-F8F418F46DB9}" presName="text_4" presStyleLbl="revTx" presStyleIdx="2" presStyleCnt="3" custScaleX="2000000" custScaleY="92543" custLinFactX="-142302" custLinFactY="71428" custLinFactNeighborX="-200000" custLinFactNeighborY="100000">
        <dgm:presLayoutVars>
          <dgm:bulletEnabled val="1"/>
        </dgm:presLayoutVars>
      </dgm:prSet>
      <dgm:spPr/>
      <dgm:t>
        <a:bodyPr/>
        <a:lstStyle/>
        <a:p>
          <a:endParaRPr lang="ru-RU"/>
        </a:p>
      </dgm:t>
    </dgm:pt>
  </dgm:ptLst>
  <dgm:cxnLst>
    <dgm:cxn modelId="{54531426-D90E-41D7-8FD7-5312FFCFEFAE}" type="presOf" srcId="{48AC5AB0-7321-492F-81CB-F8F418F46DB9}" destId="{755A5E10-503C-4E85-BCF6-D783C2525FF4}" srcOrd="0" destOrd="0" presId="urn:microsoft.com/office/officeart/2008/layout/CircularPictureCallout"/>
    <dgm:cxn modelId="{D1D7E8A2-4CFF-45FD-94D6-D9C6F397D878}" srcId="{6CCB3590-10D3-4A28-8B40-E75738AB0D32}" destId="{48AC5AB0-7321-492F-81CB-F8F418F46DB9}" srcOrd="3" destOrd="0" parTransId="{05408DB1-08E5-4B1D-A944-CCE2FDF77E29}" sibTransId="{7C408418-5C2E-4DB6-ABAB-740BA0AC04BB}"/>
    <dgm:cxn modelId="{409E9EF3-CED3-4139-80F4-91C9DE18348D}" type="presOf" srcId="{8565032C-92E7-4494-8A53-931FADE32278}" destId="{7F50F579-2013-4852-BE54-9FCB49F41551}" srcOrd="0" destOrd="0" presId="urn:microsoft.com/office/officeart/2008/layout/CircularPictureCallout"/>
    <dgm:cxn modelId="{857198BD-4E11-4E54-91A9-9EBE0795EFA4}" type="presOf" srcId="{1331F447-E212-48ED-B4B2-A50FC3A51CD7}" destId="{55D8B97A-D8A0-4722-BF2A-2E97BA86F6FC}" srcOrd="0" destOrd="0" presId="urn:microsoft.com/office/officeart/2008/layout/CircularPictureCallout"/>
    <dgm:cxn modelId="{0B08C549-2288-4B6D-BDE3-3D2A33360B9B}" srcId="{6CCB3590-10D3-4A28-8B40-E75738AB0D32}" destId="{E1F31572-36E0-436C-8D04-503AB3F21EC3}" srcOrd="2" destOrd="0" parTransId="{6E5A3ACD-807F-4ECA-8A6B-6753894FC067}" sibTransId="{E83AA20F-3C1A-4253-B58F-B64057B0C38E}"/>
    <dgm:cxn modelId="{B47C0D50-351A-44D8-8357-3531B1FF4C83}" type="presOf" srcId="{E1F31572-36E0-436C-8D04-503AB3F21EC3}" destId="{13D8407C-FF6E-4DD7-A6E6-6F63E7E31798}" srcOrd="0" destOrd="0" presId="urn:microsoft.com/office/officeart/2008/layout/CircularPictureCallout"/>
    <dgm:cxn modelId="{3728E89D-D577-49E7-9BF6-7219AB1F7388}" type="presOf" srcId="{E83AA20F-3C1A-4253-B58F-B64057B0C38E}" destId="{BE7AA166-B603-4F3F-BBA8-CDF4DD5B0D83}" srcOrd="0" destOrd="0" presId="urn:microsoft.com/office/officeart/2008/layout/CircularPictureCallout"/>
    <dgm:cxn modelId="{8C85E1ED-222E-4FEE-B1C5-8261B6CCE87E}" srcId="{6CCB3590-10D3-4A28-8B40-E75738AB0D32}" destId="{8565032C-92E7-4494-8A53-931FADE32278}" srcOrd="1" destOrd="0" parTransId="{EE3E96D7-4539-4C87-8D03-59E7FCF7D98A}" sibTransId="{0DA3BCB0-804F-4A35-800D-B7AF7E150D8B}"/>
    <dgm:cxn modelId="{FC4F9ADE-9661-4062-861A-410323AF5AEC}" type="presOf" srcId="{7C408418-5C2E-4DB6-ABAB-740BA0AC04BB}" destId="{425A32CF-9D43-4AAE-A812-F2ECE015E885}" srcOrd="0" destOrd="0" presId="urn:microsoft.com/office/officeart/2008/layout/CircularPictureCallout"/>
    <dgm:cxn modelId="{E7E53A50-8087-47E2-8C33-E31CD418980A}" srcId="{6CCB3590-10D3-4A28-8B40-E75738AB0D32}" destId="{1331F447-E212-48ED-B4B2-A50FC3A51CD7}" srcOrd="0" destOrd="0" parTransId="{EEB3BBEC-4B17-44C3-93D7-A1BA901AA1A4}" sibTransId="{52BB9B12-1C2E-422E-8F9D-775B1FD4AABF}"/>
    <dgm:cxn modelId="{5200E443-5545-4EF4-887A-228260DCD9D1}" type="presOf" srcId="{52BB9B12-1C2E-422E-8F9D-775B1FD4AABF}" destId="{178FB012-2491-4D00-9B24-E96B695B36FD}" srcOrd="0" destOrd="0" presId="urn:microsoft.com/office/officeart/2008/layout/CircularPictureCallout"/>
    <dgm:cxn modelId="{48BC062A-5732-48F7-9705-21076FC14861}" type="presOf" srcId="{6CCB3590-10D3-4A28-8B40-E75738AB0D32}" destId="{CCF338D5-23C6-4C9B-B63C-EB10574213BF}" srcOrd="0" destOrd="0" presId="urn:microsoft.com/office/officeart/2008/layout/CircularPictureCallout"/>
    <dgm:cxn modelId="{A28B5559-A07B-4C4D-877F-5DBC4A245EE6}" type="presOf" srcId="{0DA3BCB0-804F-4A35-800D-B7AF7E150D8B}" destId="{158D3F35-1099-4E39-98C9-5D2FC0019B28}" srcOrd="0" destOrd="0" presId="urn:microsoft.com/office/officeart/2008/layout/CircularPictureCallout"/>
    <dgm:cxn modelId="{42F8E7D4-22C3-47C9-BE1C-6FDCE331A813}" type="presParOf" srcId="{CCF338D5-23C6-4C9B-B63C-EB10574213BF}" destId="{26718113-420C-46A7-A84B-80C157ED5CD8}" srcOrd="0" destOrd="0" presId="urn:microsoft.com/office/officeart/2008/layout/CircularPictureCallout"/>
    <dgm:cxn modelId="{84E06066-5461-4CAD-B88F-F50369F32EE2}" type="presParOf" srcId="{26718113-420C-46A7-A84B-80C157ED5CD8}" destId="{1FA6F657-1C9A-41B4-B49D-EC391108DF70}" srcOrd="0" destOrd="0" presId="urn:microsoft.com/office/officeart/2008/layout/CircularPictureCallout"/>
    <dgm:cxn modelId="{8116094F-A290-401B-9F4F-4EDD62173BB1}" type="presParOf" srcId="{1FA6F657-1C9A-41B4-B49D-EC391108DF70}" destId="{178FB012-2491-4D00-9B24-E96B695B36FD}" srcOrd="0" destOrd="0" presId="urn:microsoft.com/office/officeart/2008/layout/CircularPictureCallout"/>
    <dgm:cxn modelId="{44F387F5-1380-40CD-A29E-2BA43A066117}" type="presParOf" srcId="{26718113-420C-46A7-A84B-80C157ED5CD8}" destId="{55D8B97A-D8A0-4722-BF2A-2E97BA86F6FC}" srcOrd="1" destOrd="0" presId="urn:microsoft.com/office/officeart/2008/layout/CircularPictureCallout"/>
    <dgm:cxn modelId="{F7F1C4F4-B9F3-485A-8EA0-6590E7F74D9A}" type="presParOf" srcId="{26718113-420C-46A7-A84B-80C157ED5CD8}" destId="{57272CDD-8F63-4CB7-A3A1-22AA97884DBB}" srcOrd="2" destOrd="0" presId="urn:microsoft.com/office/officeart/2008/layout/CircularPictureCallout"/>
    <dgm:cxn modelId="{8666C96D-4661-4930-92B1-99013E62E328}" type="presParOf" srcId="{57272CDD-8F63-4CB7-A3A1-22AA97884DBB}" destId="{158D3F35-1099-4E39-98C9-5D2FC0019B28}" srcOrd="0" destOrd="0" presId="urn:microsoft.com/office/officeart/2008/layout/CircularPictureCallout"/>
    <dgm:cxn modelId="{463A4C80-1BA9-41DB-A4A2-77A2932E6940}" type="presParOf" srcId="{26718113-420C-46A7-A84B-80C157ED5CD8}" destId="{77FED638-1394-4DBC-BF11-F9991EBBEC81}" srcOrd="3" destOrd="0" presId="urn:microsoft.com/office/officeart/2008/layout/CircularPictureCallout"/>
    <dgm:cxn modelId="{D381056E-3605-4C66-8D85-29136C01EB8A}" type="presParOf" srcId="{26718113-420C-46A7-A84B-80C157ED5CD8}" destId="{7B371DA1-DB28-496C-B627-860604BE4229}" srcOrd="4" destOrd="0" presId="urn:microsoft.com/office/officeart/2008/layout/CircularPictureCallout"/>
    <dgm:cxn modelId="{9C20DACE-E890-4A84-B60C-23B6FDD41699}" type="presParOf" srcId="{7B371DA1-DB28-496C-B627-860604BE4229}" destId="{7F50F579-2013-4852-BE54-9FCB49F41551}" srcOrd="0" destOrd="0" presId="urn:microsoft.com/office/officeart/2008/layout/CircularPictureCallout"/>
    <dgm:cxn modelId="{795B0D45-29E5-4C28-BCBB-F99B95CB9F56}" type="presParOf" srcId="{26718113-420C-46A7-A84B-80C157ED5CD8}" destId="{35644136-5B89-4C0A-B3AF-C10F0CC8D4C8}" srcOrd="5" destOrd="0" presId="urn:microsoft.com/office/officeart/2008/layout/CircularPictureCallout"/>
    <dgm:cxn modelId="{94723CFF-39F7-4BB0-B179-B23C33EE097C}" type="presParOf" srcId="{35644136-5B89-4C0A-B3AF-C10F0CC8D4C8}" destId="{BE7AA166-B603-4F3F-BBA8-CDF4DD5B0D83}" srcOrd="0" destOrd="0" presId="urn:microsoft.com/office/officeart/2008/layout/CircularPictureCallout"/>
    <dgm:cxn modelId="{0C98438C-E80C-4738-91C3-3B6F4A517B09}" type="presParOf" srcId="{26718113-420C-46A7-A84B-80C157ED5CD8}" destId="{F7E96EB5-8FDD-47C8-B741-EEA271A5EE8C}" srcOrd="6" destOrd="0" presId="urn:microsoft.com/office/officeart/2008/layout/CircularPictureCallout"/>
    <dgm:cxn modelId="{16CC7CA5-5B89-418D-8DC3-E0A6065952E9}" type="presParOf" srcId="{26718113-420C-46A7-A84B-80C157ED5CD8}" destId="{9478F559-FC62-4998-893B-BB9CE6564DDB}" srcOrd="7" destOrd="0" presId="urn:microsoft.com/office/officeart/2008/layout/CircularPictureCallout"/>
    <dgm:cxn modelId="{623A6CE1-BF0A-4C84-B38A-55BBB8FE89C4}" type="presParOf" srcId="{9478F559-FC62-4998-893B-BB9CE6564DDB}" destId="{13D8407C-FF6E-4DD7-A6E6-6F63E7E31798}" srcOrd="0" destOrd="0" presId="urn:microsoft.com/office/officeart/2008/layout/CircularPictureCallout"/>
    <dgm:cxn modelId="{6644779E-BFA6-4C4C-B429-7593C8122856}" type="presParOf" srcId="{26718113-420C-46A7-A84B-80C157ED5CD8}" destId="{2B1210E3-9CF3-4237-BA5C-C69D846BD1F0}" srcOrd="8" destOrd="0" presId="urn:microsoft.com/office/officeart/2008/layout/CircularPictureCallout"/>
    <dgm:cxn modelId="{6F7E454A-0611-4DE1-9AFB-974ABE7E0EE9}" type="presParOf" srcId="{2B1210E3-9CF3-4237-BA5C-C69D846BD1F0}" destId="{425A32CF-9D43-4AAE-A812-F2ECE015E885}" srcOrd="0" destOrd="0" presId="urn:microsoft.com/office/officeart/2008/layout/CircularPictureCallout"/>
    <dgm:cxn modelId="{B6E8E224-EC5A-4BCB-88E5-B56B6BFEF378}" type="presParOf" srcId="{26718113-420C-46A7-A84B-80C157ED5CD8}" destId="{B9D72E5F-E172-4C37-9056-7A2E64895B92}" srcOrd="9" destOrd="0" presId="urn:microsoft.com/office/officeart/2008/layout/CircularPictureCallout"/>
    <dgm:cxn modelId="{BE504C78-4CC6-41F6-A306-7B7BA8FBB298}" type="presParOf" srcId="{26718113-420C-46A7-A84B-80C157ED5CD8}" destId="{AC4C3243-EDC9-4070-83E7-6FB122D12E2F}" srcOrd="10" destOrd="0" presId="urn:microsoft.com/office/officeart/2008/layout/CircularPictureCallout"/>
    <dgm:cxn modelId="{BA28B9A9-2E7F-4482-8895-11A290319137}" type="presParOf" srcId="{AC4C3243-EDC9-4070-83E7-6FB122D12E2F}" destId="{755A5E10-503C-4E85-BCF6-D783C2525FF4}"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7F70D-B5D5-4374-918A-A67A4718589F}">
      <dsp:nvSpPr>
        <dsp:cNvPr id="0" name=""/>
        <dsp:cNvSpPr/>
      </dsp:nvSpPr>
      <dsp:spPr>
        <a:xfrm>
          <a:off x="1128750" y="528898"/>
          <a:ext cx="2545801" cy="1209439"/>
        </a:xfrm>
        <a:prstGeom prst="donut">
          <a:avLst>
            <a:gd name="adj" fmla="val 11010"/>
          </a:avLst>
        </a:prstGeom>
        <a:gradFill rotWithShape="1">
          <a:gsLst>
            <a:gs pos="0">
              <a:schemeClr val="accent2">
                <a:tint val="98000"/>
                <a:shade val="25000"/>
                <a:satMod val="250000"/>
              </a:schemeClr>
            </a:gs>
            <a:gs pos="68000">
              <a:schemeClr val="accent2">
                <a:tint val="86000"/>
                <a:satMod val="115000"/>
              </a:schemeClr>
            </a:gs>
            <a:gs pos="100000">
              <a:schemeClr val="accent2">
                <a:tint val="50000"/>
                <a:satMod val="150000"/>
              </a:schemeClr>
            </a:gs>
          </a:gsLst>
          <a:path path="circle">
            <a:fillToRect l="50000" t="130000" r="50000" b="-30000"/>
          </a:path>
        </a:gradFill>
        <a:ln>
          <a:noFill/>
        </a:ln>
        <a:effectLst>
          <a:outerShdw blurRad="57150" dist="38100" dir="5400000" algn="ctr" rotWithShape="0">
            <a:schemeClr val="accent2">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hemeClr val="accent2"/>
        </a:lnRef>
        <a:fillRef idx="3">
          <a:schemeClr val="accent2"/>
        </a:fillRef>
        <a:effectRef idx="3">
          <a:schemeClr val="accent2"/>
        </a:effectRef>
        <a:fontRef idx="minor">
          <a:schemeClr val="lt1"/>
        </a:fontRef>
      </dsp:style>
    </dsp:sp>
    <dsp:sp modelId="{3165C058-0D68-40C1-9713-ECCC5A969BBE}">
      <dsp:nvSpPr>
        <dsp:cNvPr id="0" name=""/>
        <dsp:cNvSpPr/>
      </dsp:nvSpPr>
      <dsp:spPr>
        <a:xfrm>
          <a:off x="0" y="195370"/>
          <a:ext cx="1837023" cy="1729453"/>
        </a:xfrm>
        <a:prstGeom prst="rect">
          <a:avLst/>
        </a:prstGeom>
        <a:blipFill>
          <a:blip xmlns:r="http://schemas.openxmlformats.org/officeDocument/2006/relationships" r:embed="rId1" cstate="print">
            <a:extLst/>
          </a:blip>
          <a:srcRect/>
          <a:stretch>
            <a:fillRect l="-1000" r="-1000"/>
          </a:stretch>
        </a:blip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dsp:style>
    </dsp:sp>
    <dsp:sp modelId="{BBA19292-26C4-4140-93D7-B22E7E2B5599}">
      <dsp:nvSpPr>
        <dsp:cNvPr id="0" name=""/>
        <dsp:cNvSpPr/>
      </dsp:nvSpPr>
      <dsp:spPr>
        <a:xfrm>
          <a:off x="1604642" y="665231"/>
          <a:ext cx="1922778" cy="943291"/>
        </a:xfrm>
        <a:prstGeom prst="ellipse">
          <a:avLst/>
        </a:prstGeom>
        <a:gradFill rotWithShape="1">
          <a:gsLst>
            <a:gs pos="0">
              <a:schemeClr val="accent2">
                <a:tint val="70000"/>
                <a:satMod val="130000"/>
              </a:schemeClr>
            </a:gs>
            <a:gs pos="43000">
              <a:schemeClr val="accent2">
                <a:tint val="44000"/>
                <a:satMod val="165000"/>
              </a:schemeClr>
            </a:gs>
            <a:gs pos="93000">
              <a:schemeClr val="accent2">
                <a:tint val="15000"/>
                <a:satMod val="165000"/>
              </a:schemeClr>
            </a:gs>
            <a:gs pos="100000">
              <a:schemeClr val="accent2">
                <a:tint val="5000"/>
                <a:satMod val="250000"/>
              </a:schemeClr>
            </a:gs>
          </a:gsLst>
          <a:path path="circle">
            <a:fillToRect l="50000" t="130000" r="50000" b="-30000"/>
          </a:path>
        </a:gradFill>
        <a:ln w="9525" cap="flat" cmpd="sng" algn="ctr">
          <a:solidFill>
            <a:schemeClr val="accent2">
              <a:shade val="50000"/>
              <a:satMod val="103000"/>
            </a:schemeClr>
          </a:solidFill>
          <a:prstDash val="solid"/>
        </a:ln>
        <a:effectLst>
          <a:outerShdw blurRad="57150" dist="38100" dir="5400000" algn="ctr" rotWithShape="0">
            <a:schemeClr val="accent2">
              <a:shade val="9000"/>
              <a:alpha val="48000"/>
              <a:satMod val="105000"/>
            </a:scheme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uk-UA" sz="1400" kern="1200" dirty="0" smtClean="0"/>
            <a:t>Будівлі, що вже збудовані</a:t>
          </a:r>
          <a:endParaRPr lang="ru-RU" sz="1400" kern="1200" dirty="0"/>
        </a:p>
      </dsp:txBody>
      <dsp:txXfrm>
        <a:off x="1886226" y="803373"/>
        <a:ext cx="1359610" cy="667007"/>
      </dsp:txXfrm>
    </dsp:sp>
    <dsp:sp modelId="{3CCC8E40-5B20-464B-BCE2-23051B47D7D9}">
      <dsp:nvSpPr>
        <dsp:cNvPr id="0" name=""/>
        <dsp:cNvSpPr/>
      </dsp:nvSpPr>
      <dsp:spPr>
        <a:xfrm>
          <a:off x="1512084" y="2304138"/>
          <a:ext cx="569412" cy="361153"/>
        </a:xfrm>
        <a:prstGeom prst="flowChartConnector">
          <a:avLst/>
        </a:prstGeom>
        <a:gradFill rotWithShape="1">
          <a:gsLst>
            <a:gs pos="0">
              <a:schemeClr val="accent2">
                <a:tint val="98000"/>
                <a:shade val="25000"/>
                <a:satMod val="250000"/>
              </a:schemeClr>
            </a:gs>
            <a:gs pos="68000">
              <a:schemeClr val="accent2">
                <a:tint val="86000"/>
                <a:satMod val="115000"/>
              </a:schemeClr>
            </a:gs>
            <a:gs pos="100000">
              <a:schemeClr val="accent2">
                <a:tint val="50000"/>
                <a:satMod val="150000"/>
              </a:schemeClr>
            </a:gs>
          </a:gsLst>
          <a:path path="circle">
            <a:fillToRect l="50000" t="130000" r="50000" b="-30000"/>
          </a:path>
        </a:gradFill>
        <a:ln>
          <a:noFill/>
        </a:ln>
        <a:effectLst>
          <a:outerShdw blurRad="57150" dist="38100" dir="5400000" algn="ctr" rotWithShape="0">
            <a:schemeClr val="accent2">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hemeClr val="accent2"/>
        </a:lnRef>
        <a:fillRef idx="3">
          <a:schemeClr val="accent2"/>
        </a:fillRef>
        <a:effectRef idx="3">
          <a:schemeClr val="accent2"/>
        </a:effectRef>
        <a:fontRef idx="minor">
          <a:schemeClr val="lt1"/>
        </a:fontRef>
      </dsp:style>
    </dsp:sp>
    <dsp:sp modelId="{D5000C01-80AC-4901-85F7-B939A0C66399}">
      <dsp:nvSpPr>
        <dsp:cNvPr id="0" name=""/>
        <dsp:cNvSpPr/>
      </dsp:nvSpPr>
      <dsp:spPr>
        <a:xfrm>
          <a:off x="0" y="3543964"/>
          <a:ext cx="2436200" cy="1209439"/>
        </a:xfrm>
        <a:prstGeom prst="donut">
          <a:avLst>
            <a:gd name="adj" fmla="val 11010"/>
          </a:avLst>
        </a:prstGeom>
        <a:gradFill rotWithShape="1">
          <a:gsLst>
            <a:gs pos="0">
              <a:schemeClr val="accent2">
                <a:tint val="98000"/>
                <a:shade val="25000"/>
                <a:satMod val="250000"/>
              </a:schemeClr>
            </a:gs>
            <a:gs pos="68000">
              <a:schemeClr val="accent2">
                <a:tint val="86000"/>
                <a:satMod val="115000"/>
              </a:schemeClr>
            </a:gs>
            <a:gs pos="100000">
              <a:schemeClr val="accent2">
                <a:tint val="50000"/>
                <a:satMod val="150000"/>
              </a:schemeClr>
            </a:gs>
          </a:gsLst>
          <a:path path="circle">
            <a:fillToRect l="50000" t="130000" r="50000" b="-30000"/>
          </a:path>
        </a:gradFill>
        <a:ln>
          <a:noFill/>
        </a:ln>
        <a:effectLst>
          <a:outerShdw blurRad="57150" dist="38100" dir="5400000" algn="ctr" rotWithShape="0">
            <a:schemeClr val="accent2">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hemeClr val="accent2"/>
        </a:lnRef>
        <a:fillRef idx="3">
          <a:schemeClr val="accent2"/>
        </a:fillRef>
        <a:effectRef idx="3">
          <a:schemeClr val="accent2"/>
        </a:effectRef>
        <a:fontRef idx="minor">
          <a:schemeClr val="lt1"/>
        </a:fontRef>
      </dsp:style>
    </dsp:sp>
    <dsp:sp modelId="{AB4EFB35-9019-4D81-BF8F-9809666F8001}">
      <dsp:nvSpPr>
        <dsp:cNvPr id="0" name=""/>
        <dsp:cNvSpPr/>
      </dsp:nvSpPr>
      <dsp:spPr>
        <a:xfrm>
          <a:off x="1914011" y="2900912"/>
          <a:ext cx="1830404" cy="2715711"/>
        </a:xfrm>
        <a:prstGeom prst="rect">
          <a:avLst/>
        </a:prstGeom>
        <a:blipFill>
          <a:blip xmlns:r="http://schemas.openxmlformats.org/officeDocument/2006/relationships" r:embed="rId2">
            <a:extLst/>
          </a:blip>
          <a:srcRect/>
          <a:stretch>
            <a:fillRect l="-14000" r="-14000"/>
          </a:stretch>
        </a:blipFill>
        <a:ln w="25400" cap="flat" cmpd="sng" algn="ctr">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sp>
    <dsp:sp modelId="{CCFE747F-C453-4D4B-950C-A82969EACF08}">
      <dsp:nvSpPr>
        <dsp:cNvPr id="0" name=""/>
        <dsp:cNvSpPr/>
      </dsp:nvSpPr>
      <dsp:spPr>
        <a:xfrm>
          <a:off x="71092" y="3691094"/>
          <a:ext cx="2108695" cy="943291"/>
        </a:xfrm>
        <a:prstGeom prst="ellipse">
          <a:avLst/>
        </a:prstGeom>
        <a:gradFill rotWithShape="1">
          <a:gsLst>
            <a:gs pos="0">
              <a:schemeClr val="accent2">
                <a:tint val="70000"/>
                <a:satMod val="130000"/>
              </a:schemeClr>
            </a:gs>
            <a:gs pos="43000">
              <a:schemeClr val="accent2">
                <a:tint val="44000"/>
                <a:satMod val="165000"/>
              </a:schemeClr>
            </a:gs>
            <a:gs pos="93000">
              <a:schemeClr val="accent2">
                <a:tint val="15000"/>
                <a:satMod val="165000"/>
              </a:schemeClr>
            </a:gs>
            <a:gs pos="100000">
              <a:schemeClr val="accent2">
                <a:tint val="5000"/>
                <a:satMod val="250000"/>
              </a:schemeClr>
            </a:gs>
          </a:gsLst>
          <a:path path="circle">
            <a:fillToRect l="50000" t="130000" r="50000" b="-30000"/>
          </a:path>
        </a:gradFill>
        <a:ln w="9525" cap="flat" cmpd="sng" algn="ctr">
          <a:solidFill>
            <a:schemeClr val="accent2">
              <a:shade val="50000"/>
              <a:satMod val="103000"/>
            </a:schemeClr>
          </a:solidFill>
          <a:prstDash val="solid"/>
        </a:ln>
        <a:effectLst>
          <a:outerShdw blurRad="57150" dist="38100" dir="5400000" algn="ctr" rotWithShape="0">
            <a:schemeClr val="accent2">
              <a:shade val="9000"/>
              <a:alpha val="48000"/>
              <a:satMod val="105000"/>
            </a:scheme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uk-UA" sz="1400" kern="1200" dirty="0" smtClean="0"/>
            <a:t>Енергетичний сертифікат</a:t>
          </a:r>
          <a:endParaRPr lang="ru-RU" sz="1400" kern="1200" dirty="0"/>
        </a:p>
      </dsp:txBody>
      <dsp:txXfrm>
        <a:off x="379903" y="3829236"/>
        <a:ext cx="1491073" cy="667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72E5F-E172-4C37-9056-7A2E64895B92}">
      <dsp:nvSpPr>
        <dsp:cNvPr id="0" name=""/>
        <dsp:cNvSpPr/>
      </dsp:nvSpPr>
      <dsp:spPr>
        <a:xfrm>
          <a:off x="1484262" y="3443270"/>
          <a:ext cx="983831" cy="697190"/>
        </a:xfrm>
        <a:prstGeom prst="line">
          <a:avLst/>
        </a:prstGeom>
        <a:noFill/>
        <a:ln w="9525"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7E96EB5-8FDD-47C8-B741-EEA271A5EE8C}">
      <dsp:nvSpPr>
        <dsp:cNvPr id="0" name=""/>
        <dsp:cNvSpPr/>
      </dsp:nvSpPr>
      <dsp:spPr>
        <a:xfrm>
          <a:off x="1292194" y="2685531"/>
          <a:ext cx="2322258" cy="0"/>
        </a:xfrm>
        <a:prstGeom prst="line">
          <a:avLst/>
        </a:prstGeom>
        <a:noFill/>
        <a:ln w="9525"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7FED638-1394-4DBC-BF11-F9991EBBEC81}">
      <dsp:nvSpPr>
        <dsp:cNvPr id="0" name=""/>
        <dsp:cNvSpPr/>
      </dsp:nvSpPr>
      <dsp:spPr>
        <a:xfrm flipV="1">
          <a:off x="1644325" y="1248604"/>
          <a:ext cx="1779268" cy="263564"/>
        </a:xfrm>
        <a:prstGeom prst="line">
          <a:avLst/>
        </a:prstGeom>
        <a:noFill/>
        <a:ln w="9525"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78FB012-2491-4D00-9B24-E96B695B36FD}">
      <dsp:nvSpPr>
        <dsp:cNvPr id="0" name=""/>
        <dsp:cNvSpPr/>
      </dsp:nvSpPr>
      <dsp:spPr>
        <a:xfrm>
          <a:off x="72009" y="1332141"/>
          <a:ext cx="2468020" cy="2621775"/>
        </a:xfrm>
        <a:prstGeom prst="ellipse">
          <a:avLst/>
        </a:prstGeom>
        <a:solidFill>
          <a:schemeClr val="accent2">
            <a:tint val="40000"/>
            <a:hueOff val="0"/>
            <a:satOff val="0"/>
            <a:lumOff val="0"/>
            <a:alphaOff val="0"/>
          </a:schemeClr>
        </a:solidFill>
        <a:ln>
          <a:noFill/>
        </a:ln>
        <a:effectLst>
          <a:outerShdw blurRad="57150" dist="38100" dir="5400000" algn="ctr" rotWithShape="0">
            <a:schemeClr val="accent2">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55D8B97A-D8A0-4722-BF2A-2E97BA86F6FC}">
      <dsp:nvSpPr>
        <dsp:cNvPr id="0" name=""/>
        <dsp:cNvSpPr/>
      </dsp:nvSpPr>
      <dsp:spPr>
        <a:xfrm>
          <a:off x="184880" y="1577431"/>
          <a:ext cx="2167342" cy="1878953"/>
        </a:xfrm>
        <a:prstGeom prst="rect">
          <a:avLst/>
        </a:prstGeom>
        <a:noFill/>
        <a:ln>
          <a:noFill/>
        </a:ln>
        <a:effectLst>
          <a:outerShdw blurRad="57150" dist="38100" dir="5400000" algn="ctr" rotWithShape="0">
            <a:schemeClr val="lt1">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endParaRPr lang="uk-UA" sz="1200" b="1" kern="1200" dirty="0" smtClean="0"/>
        </a:p>
        <a:p>
          <a:pPr lvl="0" algn="ctr" defTabSz="533400">
            <a:lnSpc>
              <a:spcPct val="100000"/>
            </a:lnSpc>
            <a:spcBef>
              <a:spcPct val="0"/>
            </a:spcBef>
            <a:spcAft>
              <a:spcPct val="35000"/>
            </a:spcAft>
          </a:pPr>
          <a:r>
            <a:rPr lang="uk-UA" sz="1200" b="1" kern="1200" dirty="0" smtClean="0"/>
            <a:t>Складання </a:t>
          </a:r>
        </a:p>
        <a:p>
          <a:pPr lvl="0" algn="ctr" defTabSz="533400">
            <a:lnSpc>
              <a:spcPct val="100000"/>
            </a:lnSpc>
            <a:spcBef>
              <a:spcPct val="0"/>
            </a:spcBef>
            <a:spcAft>
              <a:spcPct val="35000"/>
            </a:spcAft>
          </a:pPr>
          <a:r>
            <a:rPr lang="uk-UA" sz="1200" b="1" kern="1200" dirty="0" smtClean="0"/>
            <a:t>енергетичного паспорта</a:t>
          </a:r>
          <a:r>
            <a:rPr lang="uk-UA" sz="1200" kern="1200" dirty="0" smtClean="0"/>
            <a:t> відповідно з</a:t>
          </a:r>
        </a:p>
        <a:p>
          <a:pPr lvl="0" algn="ctr" defTabSz="533400">
            <a:lnSpc>
              <a:spcPct val="100000"/>
            </a:lnSpc>
            <a:spcBef>
              <a:spcPct val="0"/>
            </a:spcBef>
            <a:spcAft>
              <a:spcPct val="35000"/>
            </a:spcAft>
          </a:pPr>
          <a:r>
            <a:rPr lang="ru-RU" sz="1200" kern="1200" dirty="0" smtClean="0">
              <a:latin typeface="Times New Roman" pitchFamily="18" charset="0"/>
              <a:cs typeface="Times New Roman" pitchFamily="18" charset="0"/>
            </a:rPr>
            <a:t>ДБН В.2.6-31 «Теплова ізоляція будівель»</a:t>
          </a:r>
        </a:p>
        <a:p>
          <a:pPr lvl="0" algn="ctr" defTabSz="533400">
            <a:lnSpc>
              <a:spcPct val="100000"/>
            </a:lnSpc>
            <a:spcBef>
              <a:spcPct val="0"/>
            </a:spcBef>
            <a:spcAft>
              <a:spcPct val="35000"/>
            </a:spcAft>
          </a:pPr>
          <a:r>
            <a:rPr lang="uk-UA" sz="1200" kern="1200" dirty="0" smtClean="0">
              <a:latin typeface="Times New Roman" pitchFamily="18" charset="0"/>
              <a:cs typeface="Times New Roman" pitchFamily="18" charset="0"/>
            </a:rPr>
            <a:t>ДСТУ-Н Б А.2.2-12:2015 Метод розрахунку енергоспоживання при опаленні, охолодженні, вентиляції, освітленні та гарячому водопостачанні"</a:t>
          </a:r>
          <a:endParaRPr lang="ru-RU" sz="700" kern="1200" dirty="0"/>
        </a:p>
      </dsp:txBody>
      <dsp:txXfrm>
        <a:off x="184880" y="1577431"/>
        <a:ext cx="2167342" cy="1878953"/>
      </dsp:txXfrm>
    </dsp:sp>
    <dsp:sp modelId="{158D3F35-1099-4E39-98C9-5D2FC0019B28}">
      <dsp:nvSpPr>
        <dsp:cNvPr id="0" name=""/>
        <dsp:cNvSpPr/>
      </dsp:nvSpPr>
      <dsp:spPr>
        <a:xfrm>
          <a:off x="2040042" y="108014"/>
          <a:ext cx="2064417" cy="1703716"/>
        </a:xfrm>
        <a:prstGeom prst="ellipse">
          <a:avLst/>
        </a:prstGeom>
        <a:blipFill>
          <a:blip xmlns:r="http://schemas.openxmlformats.org/officeDocument/2006/relationships" r:embed="rId1">
            <a:extLst/>
          </a:blip>
          <a:srcRect/>
          <a:stretch>
            <a:fillRect l="-27000" r="-27000"/>
          </a:stretch>
        </a:blipFill>
        <a:ln>
          <a:noFill/>
        </a:ln>
        <a:effectLst>
          <a:outerShdw blurRad="57150" dist="38100" dir="5400000" algn="ctr" rotWithShape="0">
            <a:schemeClr val="accent2">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F50F579-2013-4852-BE54-9FCB49F41551}">
      <dsp:nvSpPr>
        <dsp:cNvPr id="0" name=""/>
        <dsp:cNvSpPr/>
      </dsp:nvSpPr>
      <dsp:spPr>
        <a:xfrm>
          <a:off x="4032647" y="542121"/>
          <a:ext cx="933583" cy="676773"/>
        </a:xfrm>
        <a:prstGeom prst="round1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lvl="0" algn="ctr" defTabSz="533400">
            <a:lnSpc>
              <a:spcPct val="90000"/>
            </a:lnSpc>
            <a:spcBef>
              <a:spcPct val="0"/>
            </a:spcBef>
            <a:spcAft>
              <a:spcPct val="35000"/>
            </a:spcAft>
          </a:pPr>
          <a:r>
            <a:rPr lang="uk-UA" sz="1200" kern="1200" dirty="0" smtClean="0">
              <a:latin typeface="Times New Roman" pitchFamily="18" charset="0"/>
              <a:cs typeface="Times New Roman" pitchFamily="18" charset="0"/>
            </a:rPr>
            <a:t>Реконстру-кція</a:t>
          </a:r>
          <a:endParaRPr lang="ru-RU" sz="1200" kern="1200" dirty="0">
            <a:latin typeface="Times New Roman" pitchFamily="18" charset="0"/>
            <a:cs typeface="Times New Roman" pitchFamily="18" charset="0"/>
          </a:endParaRPr>
        </a:p>
      </dsp:txBody>
      <dsp:txXfrm>
        <a:off x="4032647" y="542121"/>
        <a:ext cx="900546" cy="676773"/>
      </dsp:txXfrm>
    </dsp:sp>
    <dsp:sp modelId="{BE7AA166-B603-4F3F-BBA8-CDF4DD5B0D83}">
      <dsp:nvSpPr>
        <dsp:cNvPr id="0" name=""/>
        <dsp:cNvSpPr/>
      </dsp:nvSpPr>
      <dsp:spPr>
        <a:xfrm>
          <a:off x="2952329" y="1908213"/>
          <a:ext cx="2119009" cy="1610774"/>
        </a:xfrm>
        <a:prstGeom prst="ellipse">
          <a:avLst/>
        </a:prstGeom>
        <a:blipFill>
          <a:blip xmlns:r="http://schemas.openxmlformats.org/officeDocument/2006/relationships" r:embed="rId2" cstate="print">
            <a:extLst/>
          </a:blip>
          <a:srcRect/>
          <a:stretch>
            <a:fillRect l="-17000" r="-17000"/>
          </a:stretch>
        </a:blipFill>
        <a:ln>
          <a:noFill/>
        </a:ln>
        <a:effectLst>
          <a:outerShdw blurRad="57150" dist="38100" dir="5400000" algn="ctr" rotWithShape="0">
            <a:schemeClr val="accent2">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3D8407C-FF6E-4DD7-A6E6-6F63E7E31798}">
      <dsp:nvSpPr>
        <dsp:cNvPr id="0" name=""/>
        <dsp:cNvSpPr/>
      </dsp:nvSpPr>
      <dsp:spPr>
        <a:xfrm>
          <a:off x="4078557" y="3492389"/>
          <a:ext cx="1322041" cy="39871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lvl="0" algn="ctr" defTabSz="622300">
            <a:lnSpc>
              <a:spcPct val="90000"/>
            </a:lnSpc>
            <a:spcBef>
              <a:spcPct val="0"/>
            </a:spcBef>
            <a:spcAft>
              <a:spcPct val="35000"/>
            </a:spcAft>
          </a:pPr>
          <a:r>
            <a:rPr lang="uk-UA" sz="1400" kern="1200" dirty="0" smtClean="0">
              <a:latin typeface="Times New Roman" pitchFamily="18" charset="0"/>
              <a:cs typeface="Times New Roman" pitchFamily="18" charset="0"/>
            </a:rPr>
            <a:t>Капітальний ремонт</a:t>
          </a:r>
          <a:endParaRPr lang="ru-RU" sz="1400" kern="1200" dirty="0">
            <a:latin typeface="Times New Roman" pitchFamily="18" charset="0"/>
            <a:cs typeface="Times New Roman" pitchFamily="18" charset="0"/>
          </a:endParaRPr>
        </a:p>
      </dsp:txBody>
      <dsp:txXfrm>
        <a:off x="4078557" y="3492389"/>
        <a:ext cx="1322041" cy="398710"/>
      </dsp:txXfrm>
    </dsp:sp>
    <dsp:sp modelId="{425A32CF-9D43-4AAE-A812-F2ECE015E885}">
      <dsp:nvSpPr>
        <dsp:cNvPr id="0" name=""/>
        <dsp:cNvSpPr/>
      </dsp:nvSpPr>
      <dsp:spPr>
        <a:xfrm>
          <a:off x="1944212" y="3565801"/>
          <a:ext cx="2389125" cy="1906806"/>
        </a:xfrm>
        <a:prstGeom prst="ellipse">
          <a:avLst/>
        </a:prstGeom>
        <a:blipFill>
          <a:blip xmlns:r="http://schemas.openxmlformats.org/officeDocument/2006/relationships" r:embed="rId3" cstate="print">
            <a:extLst/>
          </a:blip>
          <a:srcRect/>
          <a:stretch>
            <a:fillRect l="-17000" r="-17000"/>
          </a:stretch>
        </a:blipFill>
        <a:ln>
          <a:noFill/>
        </a:ln>
        <a:effectLst>
          <a:outerShdw blurRad="57150" dist="38100" dir="5400000" algn="ctr" rotWithShape="0">
            <a:schemeClr val="accent2">
              <a:tint val="40000"/>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55A5E10-503C-4E85-BCF6-D783C2525FF4}">
      <dsp:nvSpPr>
        <dsp:cNvPr id="0" name=""/>
        <dsp:cNvSpPr/>
      </dsp:nvSpPr>
      <dsp:spPr>
        <a:xfrm>
          <a:off x="4248472" y="4644516"/>
          <a:ext cx="934075" cy="74968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lvl="0" algn="l" defTabSz="533400">
            <a:lnSpc>
              <a:spcPct val="90000"/>
            </a:lnSpc>
            <a:spcBef>
              <a:spcPct val="0"/>
            </a:spcBef>
            <a:spcAft>
              <a:spcPct val="35000"/>
            </a:spcAft>
          </a:pPr>
          <a:r>
            <a:rPr lang="uk-UA" sz="1200" kern="1200" dirty="0" smtClean="0"/>
            <a:t>Проектува-ння нового будівництва </a:t>
          </a:r>
          <a:endParaRPr lang="ru-RU" sz="1200" kern="1200" dirty="0"/>
        </a:p>
      </dsp:txBody>
      <dsp:txXfrm>
        <a:off x="4248472" y="4644516"/>
        <a:ext cx="934075" cy="74968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0.38188</cdr:x>
      <cdr:y>0.28034</cdr:y>
    </cdr:from>
    <cdr:to>
      <cdr:x>0.54549</cdr:x>
      <cdr:y>0.68567</cdr:y>
    </cdr:to>
    <cdr:sp macro="" textlink="">
      <cdr:nvSpPr>
        <cdr:cNvPr id="2" name="TextBox 1"/>
        <cdr:cNvSpPr txBox="1"/>
      </cdr:nvSpPr>
      <cdr:spPr>
        <a:xfrm xmlns:a="http://schemas.openxmlformats.org/drawingml/2006/main">
          <a:off x="3142692" y="792088"/>
          <a:ext cx="1346448" cy="11452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3200" b="1" dirty="0"/>
            <a:t>7</a:t>
          </a:r>
          <a:r>
            <a:rPr lang="ru-RU" sz="3200" b="1" dirty="0" smtClean="0"/>
            <a:t>0000</a:t>
          </a:r>
          <a:endParaRPr lang="ru-RU" sz="3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EE54CC-B6FE-4A68-8C41-3C36658B2E74}" type="datetimeFigureOut">
              <a:rPr lang="ru-RU" smtClean="0"/>
              <a:t>29.05.2017</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524184-E51C-4E43-8FDB-89C32DC10EC2}" type="slidenum">
              <a:rPr lang="ru-RU" smtClean="0"/>
              <a:t>‹#›</a:t>
            </a:fld>
            <a:endParaRPr lang="ru-RU" dirty="0"/>
          </a:p>
        </p:txBody>
      </p:sp>
    </p:spTree>
    <p:extLst>
      <p:ext uri="{BB962C8B-B14F-4D97-AF65-F5344CB8AC3E}">
        <p14:creationId xmlns:p14="http://schemas.microsoft.com/office/powerpoint/2010/main" val="347525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1</a:t>
            </a:fld>
            <a:endParaRPr lang="ru-R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46</a:t>
            </a:fld>
            <a:endParaRPr lang="ru-RU"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24184-E51C-4E43-8FDB-89C32DC10EC2}" type="slidenum">
              <a:rPr lang="ru-RU" smtClean="0"/>
              <a:t>50</a:t>
            </a:fld>
            <a:endParaRPr lang="ru-RU" dirty="0"/>
          </a:p>
        </p:txBody>
      </p:sp>
    </p:spTree>
    <p:extLst>
      <p:ext uri="{BB962C8B-B14F-4D97-AF65-F5344CB8AC3E}">
        <p14:creationId xmlns:p14="http://schemas.microsoft.com/office/powerpoint/2010/main" val="109949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51</a:t>
            </a:fld>
            <a:endParaRPr lang="ru-RU" dirty="0" smtClean="0"/>
          </a:p>
        </p:txBody>
      </p:sp>
    </p:spTree>
    <p:extLst>
      <p:ext uri="{BB962C8B-B14F-4D97-AF65-F5344CB8AC3E}">
        <p14:creationId xmlns:p14="http://schemas.microsoft.com/office/powerpoint/2010/main" val="139898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24184-E51C-4E43-8FDB-89C32DC10EC2}" type="slidenum">
              <a:rPr lang="ru-RU" smtClean="0"/>
              <a:t>33</a:t>
            </a:fld>
            <a:endParaRPr lang="ru-RU" dirty="0"/>
          </a:p>
        </p:txBody>
      </p:sp>
    </p:spTree>
    <p:extLst>
      <p:ext uri="{BB962C8B-B14F-4D97-AF65-F5344CB8AC3E}">
        <p14:creationId xmlns:p14="http://schemas.microsoft.com/office/powerpoint/2010/main" val="168466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39</a:t>
            </a:fld>
            <a:endParaRPr lang="ru-R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40</a:t>
            </a:fld>
            <a:endParaRPr lang="ru-RU"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41</a:t>
            </a:fld>
            <a:endParaRPr lang="ru-RU"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42</a:t>
            </a:fld>
            <a:endParaRPr lang="ru-RU"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43</a:t>
            </a:fld>
            <a:endParaRPr lang="ru-RU"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44</a:t>
            </a:fld>
            <a:endParaRPr lang="ru-RU"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1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95FA0-D73E-4843-A114-9AF05C616280}" type="slidenum">
              <a:rPr lang="ru-RU" smtClean="0"/>
              <a:pPr fontAlgn="base">
                <a:spcBef>
                  <a:spcPct val="0"/>
                </a:spcBef>
                <a:spcAft>
                  <a:spcPct val="0"/>
                </a:spcAft>
                <a:defRPr/>
              </a:pPr>
              <a:t>45</a:t>
            </a:fld>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19" name="Footer Placeholder 18"/>
          <p:cNvSpPr>
            <a:spLocks noGrp="1"/>
          </p:cNvSpPr>
          <p:nvPr>
            <p:ph type="ftr" sz="quarter" idx="11"/>
          </p:nvPr>
        </p:nvSpPr>
        <p:spPr/>
        <p:txBody>
          <a:bodyPr/>
          <a:lstStyle/>
          <a:p>
            <a:endParaRPr lang="ru-RU" dirty="0"/>
          </a:p>
        </p:txBody>
      </p:sp>
      <p:sp>
        <p:nvSpPr>
          <p:cNvPr id="27" name="Slide Number Placeholder 26"/>
          <p:cNvSpPr>
            <a:spLocks noGrp="1"/>
          </p:cNvSpPr>
          <p:nvPr>
            <p:ph type="sldNum" sz="quarter" idx="12"/>
          </p:nvPr>
        </p:nvSpPr>
        <p:spPr/>
        <p:txBody>
          <a:bodyPr/>
          <a:lstStyle/>
          <a:p>
            <a:fld id="{B19B0651-EE4F-4900-A07F-96A6BFA9D0F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29.05.2017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t>‹#›</a:t>
            </a:fld>
            <a:endParaRPr lang="ru-RU"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t>29.05.2017</a:t>
            </a:fld>
            <a:endParaRPr lang="ru-RU"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t>‹#›</a:t>
            </a:fld>
            <a:endParaRPr lang="ru-RU"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4.jpg"/><Relationship Id="rId3" Type="http://schemas.openxmlformats.org/officeDocument/2006/relationships/image" Target="../media/image18.gif"/><Relationship Id="rId7" Type="http://schemas.openxmlformats.org/officeDocument/2006/relationships/image" Target="../media/image22.png"/><Relationship Id="rId12"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hyperlink" Target="https://www.activehouse.info/cases/passivdom/" TargetMode="External"/><Relationship Id="rId13" Type="http://schemas.openxmlformats.org/officeDocument/2006/relationships/hyperlink" Target="https://www.activehouse.info/cases/noordhout-west-plan-hooghkamer-dorp/" TargetMode="External"/><Relationship Id="rId18" Type="http://schemas.openxmlformats.org/officeDocument/2006/relationships/hyperlink" Target="https://www.activehouse.info/cases/lichtaktiv-haus/" TargetMode="External"/><Relationship Id="rId3" Type="http://schemas.openxmlformats.org/officeDocument/2006/relationships/hyperlink" Target="https://www.activehouse.info/active-house-cases/#cases" TargetMode="External"/><Relationship Id="rId21" Type="http://schemas.openxmlformats.org/officeDocument/2006/relationships/image" Target="../media/image14.jpeg"/><Relationship Id="rId7" Type="http://schemas.openxmlformats.org/officeDocument/2006/relationships/hyperlink" Target="https://www.activehouse.info/active-house-cases/?award=1#cases" TargetMode="External"/><Relationship Id="rId12" Type="http://schemas.openxmlformats.org/officeDocument/2006/relationships/hyperlink" Target="https://www.activehouse.info/cases/green-solution-house/" TargetMode="External"/><Relationship Id="rId17" Type="http://schemas.openxmlformats.org/officeDocument/2006/relationships/hyperlink" Target="https://www.activehouse.info/cases/velux-china-office/" TargetMode="External"/><Relationship Id="rId2" Type="http://schemas.openxmlformats.org/officeDocument/2006/relationships/hyperlink" Target="http://www.activehouse.info/sign-up/" TargetMode="External"/><Relationship Id="rId16" Type="http://schemas.openxmlformats.org/officeDocument/2006/relationships/hyperlink" Target="https://www.activehouse.info/cases/botticelli-project-casa-eco-passiva-sicilia-passivhaus/" TargetMode="External"/><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www.activehouse.info/active-house-cases/?radar=1#cases" TargetMode="External"/><Relationship Id="rId11" Type="http://schemas.openxmlformats.org/officeDocument/2006/relationships/hyperlink" Target="https://www.activehouse.info/cases/futura-home-2017/" TargetMode="External"/><Relationship Id="rId24" Type="http://schemas.openxmlformats.org/officeDocument/2006/relationships/image" Target="../media/image4.jpg"/><Relationship Id="rId5" Type="http://schemas.openxmlformats.org/officeDocument/2006/relationships/hyperlink" Target="https://www.activehouse.info/active-house-cases/?label=1#cases" TargetMode="External"/><Relationship Id="rId15" Type="http://schemas.openxmlformats.org/officeDocument/2006/relationships/hyperlink" Target="https://www.activehouse.info/cases/rhome/" TargetMode="External"/><Relationship Id="rId23" Type="http://schemas.openxmlformats.org/officeDocument/2006/relationships/image" Target="../media/image5.jpeg"/><Relationship Id="rId10" Type="http://schemas.openxmlformats.org/officeDocument/2006/relationships/hyperlink" Target="https://www.activehouse.info/cases/c-asa-polimi-sport-office-2/" TargetMode="External"/><Relationship Id="rId19" Type="http://schemas.openxmlformats.org/officeDocument/2006/relationships/hyperlink" Target="https://www.activehouse.info/cases/optimahouse/" TargetMode="External"/><Relationship Id="rId4" Type="http://schemas.openxmlformats.org/officeDocument/2006/relationships/hyperlink" Target="https://www.activehouse.info/active-house-cases/?project=1#cases" TargetMode="External"/><Relationship Id="rId9" Type="http://schemas.openxmlformats.org/officeDocument/2006/relationships/hyperlink" Target="https://www.activehouse.info/cases/kalahouse-passive-eco-friendly-zero-energy-smart-house-for-active-life/" TargetMode="External"/><Relationship Id="rId14" Type="http://schemas.openxmlformats.org/officeDocument/2006/relationships/hyperlink" Target="https://www.activehouse.info/cases/maison-verte/" TargetMode="External"/><Relationship Id="rId22"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45.jpg"/><Relationship Id="rId7" Type="http://schemas.openxmlformats.org/officeDocument/2006/relationships/image" Target="../media/image5.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7.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1.png"/><Relationship Id="rId7" Type="http://schemas.openxmlformats.org/officeDocument/2006/relationships/image" Target="../media/image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4.jpe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4.jpe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14.jpeg"/><Relationship Id="rId4" Type="http://schemas.openxmlformats.org/officeDocument/2006/relationships/image" Target="../media/image63.jpeg"/><Relationship Id="rId9"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68.jpg"/><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58299" y="6162648"/>
            <a:ext cx="7406216" cy="578720"/>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r>
              <a:rPr lang="uk-UA" sz="1600" b="1" dirty="0" smtClean="0">
                <a:solidFill>
                  <a:schemeClr val="accent1">
                    <a:lumMod val="50000"/>
                  </a:schemeClr>
                </a:solidFill>
              </a:rPr>
              <a:t>м</a:t>
            </a:r>
            <a:r>
              <a:rPr lang="uk-UA" sz="1600" b="1" dirty="0" smtClean="0">
                <a:solidFill>
                  <a:schemeClr val="tx2">
                    <a:lumMod val="75000"/>
                  </a:schemeClr>
                </a:solidFill>
              </a:rPr>
              <a:t>.</a:t>
            </a:r>
            <a:r>
              <a:rPr lang="ru-RU" sz="1600" b="1" dirty="0">
                <a:solidFill>
                  <a:schemeClr val="tx2">
                    <a:lumMod val="75000"/>
                  </a:schemeClr>
                </a:solidFill>
              </a:rPr>
              <a:t> </a:t>
            </a:r>
            <a:r>
              <a:rPr lang="uk-UA" sz="1600" b="1" dirty="0" smtClean="0">
                <a:solidFill>
                  <a:schemeClr val="tx2">
                    <a:lumMod val="75000"/>
                  </a:schemeClr>
                </a:solidFill>
              </a:rPr>
              <a:t>Івано-Франківськ</a:t>
            </a:r>
            <a:endParaRPr lang="uk-UA" sz="1600" b="1" dirty="0" smtClean="0">
              <a:solidFill>
                <a:schemeClr val="tx2">
                  <a:lumMod val="75000"/>
                </a:schemeClr>
              </a:solidFill>
            </a:endParaRPr>
          </a:p>
          <a:p>
            <a:pPr marL="27432" algn="ctr" fontAlgn="auto">
              <a:spcBef>
                <a:spcPts val="600"/>
              </a:spcBef>
              <a:spcAft>
                <a:spcPts val="0"/>
              </a:spcAft>
              <a:buClr>
                <a:schemeClr val="accent1"/>
              </a:buClr>
              <a:buSzPct val="80000"/>
              <a:buFont typeface="Wingdings 2"/>
              <a:buNone/>
              <a:defRPr/>
            </a:pPr>
            <a:r>
              <a:rPr lang="uk-UA" sz="1200" b="1" dirty="0" smtClean="0">
                <a:solidFill>
                  <a:schemeClr val="accent1">
                    <a:lumMod val="50000"/>
                  </a:schemeClr>
                </a:solidFill>
              </a:rPr>
              <a:t>2017 р.</a:t>
            </a: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963355" y="4494113"/>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257" y="3641039"/>
            <a:ext cx="3782411" cy="2521609"/>
          </a:xfrm>
          <a:prstGeom prst="rect">
            <a:avLst/>
          </a:prstGeom>
        </p:spPr>
      </p:pic>
      <p:sp>
        <p:nvSpPr>
          <p:cNvPr id="5" name="Объект 4"/>
          <p:cNvSpPr>
            <a:spLocks noGrp="1"/>
          </p:cNvSpPr>
          <p:nvPr>
            <p:ph idx="1"/>
          </p:nvPr>
        </p:nvSpPr>
        <p:spPr>
          <a:xfrm>
            <a:off x="395536" y="202332"/>
            <a:ext cx="8496944" cy="3730724"/>
          </a:xfrm>
        </p:spPr>
        <p:txBody>
          <a:bodyPr>
            <a:normAutofit/>
          </a:bodyPr>
          <a:lstStyle/>
          <a:p>
            <a:pPr marL="0" indent="0" algn="ctr">
              <a:buNone/>
            </a:pPr>
            <a:r>
              <a:rPr lang="ru-RU" sz="900" b="1" dirty="0" err="1"/>
              <a:t>Міністерство</a:t>
            </a:r>
            <a:r>
              <a:rPr lang="ru-RU" sz="900" b="1" dirty="0"/>
              <a:t> </a:t>
            </a:r>
            <a:r>
              <a:rPr lang="ru-RU" sz="900" b="1" dirty="0" err="1"/>
              <a:t>освіти</a:t>
            </a:r>
            <a:r>
              <a:rPr lang="ru-RU" sz="900" b="1" dirty="0"/>
              <a:t> і науки </a:t>
            </a:r>
            <a:r>
              <a:rPr lang="ru-RU" sz="900" b="1" dirty="0" err="1"/>
              <a:t>України</a:t>
            </a:r>
            <a:endParaRPr lang="ru-RU" sz="900" b="1" dirty="0"/>
          </a:p>
          <a:p>
            <a:pPr marL="0" indent="0" algn="ctr">
              <a:buNone/>
            </a:pPr>
            <a:r>
              <a:rPr lang="ru-RU" sz="900" b="1" dirty="0" err="1"/>
              <a:t>Міністерство</a:t>
            </a:r>
            <a:r>
              <a:rPr lang="ru-RU" sz="900" b="1" dirty="0"/>
              <a:t> </a:t>
            </a:r>
            <a:r>
              <a:rPr lang="ru-RU" sz="900" b="1" dirty="0" err="1"/>
              <a:t>регіонального</a:t>
            </a:r>
            <a:r>
              <a:rPr lang="ru-RU" sz="900" b="1" dirty="0"/>
              <a:t> </a:t>
            </a:r>
            <a:r>
              <a:rPr lang="ru-RU" sz="900" b="1" dirty="0" err="1"/>
              <a:t>розвитку</a:t>
            </a:r>
            <a:r>
              <a:rPr lang="ru-RU" sz="900" b="1" dirty="0"/>
              <a:t>, </a:t>
            </a:r>
            <a:r>
              <a:rPr lang="ru-RU" sz="900" b="1" dirty="0" err="1"/>
              <a:t>будівництва</a:t>
            </a:r>
            <a:r>
              <a:rPr lang="ru-RU" sz="900" b="1" dirty="0"/>
              <a:t> та </a:t>
            </a:r>
            <a:r>
              <a:rPr lang="ru-RU" sz="900" b="1" dirty="0" err="1" smtClean="0"/>
              <a:t>житлово-комунального</a:t>
            </a:r>
            <a:r>
              <a:rPr lang="ru-RU" sz="900" b="1" dirty="0" smtClean="0"/>
              <a:t> </a:t>
            </a:r>
            <a:r>
              <a:rPr lang="ru-RU" sz="900" b="1" dirty="0" err="1"/>
              <a:t>господарства</a:t>
            </a:r>
            <a:r>
              <a:rPr lang="ru-RU" sz="900" b="1" dirty="0"/>
              <a:t> </a:t>
            </a:r>
            <a:r>
              <a:rPr lang="ru-RU" sz="900" b="1" dirty="0" err="1" smtClean="0"/>
              <a:t>України</a:t>
            </a:r>
            <a:endParaRPr lang="ru-RU" sz="900" b="1" dirty="0"/>
          </a:p>
          <a:p>
            <a:pPr marL="0" indent="0" algn="ctr">
              <a:buNone/>
            </a:pPr>
            <a:r>
              <a:rPr lang="ru-RU" sz="900" b="1" dirty="0" smtClean="0"/>
              <a:t>ДП </a:t>
            </a:r>
            <a:r>
              <a:rPr lang="ru-RU" sz="900" b="1" dirty="0"/>
              <a:t>"</a:t>
            </a:r>
            <a:r>
              <a:rPr lang="ru-RU" sz="900" b="1" dirty="0" err="1"/>
              <a:t>Державний</a:t>
            </a:r>
            <a:r>
              <a:rPr lang="ru-RU" sz="900" b="1" dirty="0"/>
              <a:t> </a:t>
            </a:r>
            <a:r>
              <a:rPr lang="ru-RU" sz="900" b="1" dirty="0" err="1"/>
              <a:t>науково-дослідний</a:t>
            </a:r>
            <a:r>
              <a:rPr lang="ru-RU" sz="900" b="1" dirty="0"/>
              <a:t> </a:t>
            </a:r>
            <a:r>
              <a:rPr lang="ru-RU" sz="900" b="1" dirty="0" err="1"/>
              <a:t>інститут</a:t>
            </a:r>
            <a:r>
              <a:rPr lang="ru-RU" sz="900" b="1" dirty="0"/>
              <a:t> </a:t>
            </a:r>
            <a:r>
              <a:rPr lang="ru-RU" sz="900" b="1" dirty="0" err="1"/>
              <a:t>будівельних</a:t>
            </a:r>
            <a:r>
              <a:rPr lang="ru-RU" sz="900" b="1" dirty="0"/>
              <a:t> </a:t>
            </a:r>
            <a:r>
              <a:rPr lang="ru-RU" sz="900" b="1" dirty="0" err="1"/>
              <a:t>конструкцій</a:t>
            </a:r>
            <a:r>
              <a:rPr lang="ru-RU" sz="900" b="1" dirty="0"/>
              <a:t>"</a:t>
            </a:r>
          </a:p>
          <a:p>
            <a:pPr marL="0" indent="0" algn="ctr">
              <a:buNone/>
            </a:pPr>
            <a:r>
              <a:rPr lang="ru-RU" sz="900" b="1" dirty="0" err="1" smtClean="0"/>
              <a:t>Академія</a:t>
            </a:r>
            <a:r>
              <a:rPr lang="ru-RU" sz="900" b="1" dirty="0" smtClean="0"/>
              <a:t> </a:t>
            </a:r>
            <a:r>
              <a:rPr lang="ru-RU" sz="900" b="1" dirty="0" err="1"/>
              <a:t>будівництва</a:t>
            </a:r>
            <a:r>
              <a:rPr lang="ru-RU" sz="900" b="1" dirty="0"/>
              <a:t> </a:t>
            </a:r>
            <a:r>
              <a:rPr lang="ru-RU" sz="900" b="1" dirty="0" err="1" smtClean="0"/>
              <a:t>України</a:t>
            </a:r>
            <a:r>
              <a:rPr lang="ru-RU" sz="900" b="1" dirty="0" smtClean="0"/>
              <a:t> </a:t>
            </a:r>
          </a:p>
          <a:p>
            <a:pPr marL="0" indent="0" algn="ctr">
              <a:buNone/>
            </a:pPr>
            <a:r>
              <a:rPr lang="ru-RU" sz="900" b="1" dirty="0" err="1" smtClean="0"/>
              <a:t>Житлово-будівельний</a:t>
            </a:r>
            <a:r>
              <a:rPr lang="ru-RU" sz="900" b="1" dirty="0" smtClean="0"/>
              <a:t> </a:t>
            </a:r>
            <a:r>
              <a:rPr lang="ru-RU" sz="900" b="1" dirty="0"/>
              <a:t>кооператив «</a:t>
            </a:r>
            <a:r>
              <a:rPr lang="ru-RU" sz="900" b="1" dirty="0" err="1"/>
              <a:t>Доступне</a:t>
            </a:r>
            <a:r>
              <a:rPr lang="ru-RU" sz="900" b="1" dirty="0"/>
              <a:t> </a:t>
            </a:r>
            <a:r>
              <a:rPr lang="ru-RU" sz="900" b="1" dirty="0" err="1"/>
              <a:t>житло</a:t>
            </a:r>
            <a:r>
              <a:rPr lang="ru-RU" sz="900" b="1" dirty="0"/>
              <a:t> </a:t>
            </a:r>
            <a:r>
              <a:rPr lang="ru-RU" sz="900" b="1" dirty="0" err="1" smtClean="0"/>
              <a:t>України</a:t>
            </a:r>
            <a:r>
              <a:rPr lang="ru-RU" sz="900" b="1" dirty="0" smtClean="0"/>
              <a:t>»</a:t>
            </a:r>
            <a:endParaRPr lang="uk-UA" sz="900" b="1" dirty="0" smtClean="0">
              <a:solidFill>
                <a:schemeClr val="accent1">
                  <a:lumMod val="50000"/>
                </a:schemeClr>
              </a:solidFill>
            </a:endParaRPr>
          </a:p>
          <a:p>
            <a:pPr marL="0" indent="0" algn="ctr">
              <a:buNone/>
            </a:pPr>
            <a:endParaRPr lang="uk-UA" sz="1200" dirty="0" smtClean="0"/>
          </a:p>
          <a:p>
            <a:pPr marL="0" indent="0" algn="ctr">
              <a:buNone/>
            </a:pPr>
            <a:r>
              <a:rPr lang="uk-UA" sz="1600" b="1" dirty="0" smtClean="0">
                <a:solidFill>
                  <a:schemeClr val="tx2">
                    <a:lumMod val="75000"/>
                  </a:schemeClr>
                </a:solidFill>
              </a:rPr>
              <a:t> </a:t>
            </a:r>
            <a:r>
              <a:rPr lang="en-US" sz="1600" b="1" dirty="0" smtClean="0">
                <a:solidFill>
                  <a:schemeClr val="tx2">
                    <a:lumMod val="75000"/>
                  </a:schemeClr>
                </a:solidFill>
              </a:rPr>
              <a:t>X</a:t>
            </a:r>
            <a:r>
              <a:rPr lang="uk-UA" sz="1600" b="1">
                <a:solidFill>
                  <a:schemeClr val="tx2">
                    <a:lumMod val="75000"/>
                  </a:schemeClr>
                </a:solidFill>
              </a:rPr>
              <a:t>ІІІ </a:t>
            </a:r>
            <a:r>
              <a:rPr lang="uk-UA" sz="1600" b="1" smtClean="0">
                <a:solidFill>
                  <a:schemeClr val="tx2">
                    <a:lumMod val="75000"/>
                  </a:schemeClr>
                </a:solidFill>
              </a:rPr>
              <a:t>загальноукраїнська </a:t>
            </a:r>
            <a:r>
              <a:rPr lang="uk-UA" sz="1600" b="1" dirty="0">
                <a:solidFill>
                  <a:schemeClr val="tx2">
                    <a:lumMod val="75000"/>
                  </a:schemeClr>
                </a:solidFill>
              </a:rPr>
              <a:t>науково-практична </a:t>
            </a:r>
            <a:r>
              <a:rPr lang="uk-UA" sz="1600" b="1" dirty="0" smtClean="0">
                <a:solidFill>
                  <a:schemeClr val="tx2">
                    <a:lumMod val="75000"/>
                  </a:schemeClr>
                </a:solidFill>
              </a:rPr>
              <a:t>конференція</a:t>
            </a:r>
          </a:p>
          <a:p>
            <a:pPr marL="0" indent="0" algn="ctr">
              <a:buNone/>
            </a:pPr>
            <a:r>
              <a:rPr lang="uk-UA" sz="1200" dirty="0" smtClean="0"/>
              <a:t>  </a:t>
            </a:r>
            <a:r>
              <a:rPr lang="uk-UA" sz="1600" b="1" dirty="0">
                <a:solidFill>
                  <a:schemeClr val="tx2">
                    <a:lumMod val="75000"/>
                  </a:schemeClr>
                </a:solidFill>
              </a:rPr>
              <a:t>"Визначення  вартості  об’єктів </a:t>
            </a:r>
            <a:r>
              <a:rPr lang="uk-UA" sz="1600" b="1" dirty="0" smtClean="0">
                <a:solidFill>
                  <a:schemeClr val="tx2">
                    <a:lumMod val="75000"/>
                  </a:schemeClr>
                </a:solidFill>
              </a:rPr>
              <a:t>будівництва</a:t>
            </a:r>
            <a:r>
              <a:rPr lang="uk-UA" sz="1600" b="1" dirty="0">
                <a:solidFill>
                  <a:schemeClr val="tx2">
                    <a:lumMod val="75000"/>
                  </a:schemeClr>
                </a:solidFill>
              </a:rPr>
              <a:t>, проектних, будівельно-монтажних  та  ремонтно-будівельних робіт  із </a:t>
            </a:r>
            <a:r>
              <a:rPr lang="uk-UA" sz="1600" b="1" dirty="0" smtClean="0">
                <a:solidFill>
                  <a:schemeClr val="tx2">
                    <a:lumMod val="75000"/>
                  </a:schemeClr>
                </a:solidFill>
              </a:rPr>
              <a:t>застосуванням </a:t>
            </a:r>
            <a:r>
              <a:rPr lang="uk-UA" sz="1600" b="1" dirty="0">
                <a:solidFill>
                  <a:schemeClr val="tx2">
                    <a:lumMod val="75000"/>
                  </a:schemeClr>
                </a:solidFill>
              </a:rPr>
              <a:t>сучасних  технологій і матеріалів. Ціноутворення, управління  та  </a:t>
            </a:r>
            <a:r>
              <a:rPr lang="uk-UA" sz="1600" b="1" dirty="0" smtClean="0">
                <a:solidFill>
                  <a:schemeClr val="tx2">
                    <a:lumMod val="75000"/>
                  </a:schemeClr>
                </a:solidFill>
              </a:rPr>
              <a:t>документообіг  </a:t>
            </a:r>
            <a:r>
              <a:rPr lang="uk-UA" sz="1600" b="1" dirty="0">
                <a:solidFill>
                  <a:schemeClr val="tx2">
                    <a:lumMod val="75000"/>
                  </a:schemeClr>
                </a:solidFill>
              </a:rPr>
              <a:t>у  будівництві </a:t>
            </a:r>
            <a:r>
              <a:rPr lang="uk-UA" sz="1600" b="1" dirty="0" smtClean="0">
                <a:solidFill>
                  <a:schemeClr val="tx2">
                    <a:lumMod val="75000"/>
                  </a:schemeClr>
                </a:solidFill>
              </a:rPr>
              <a:t>– 2017</a:t>
            </a:r>
            <a:r>
              <a:rPr lang="uk-UA" sz="1200" dirty="0" smtClean="0"/>
              <a:t>»</a:t>
            </a:r>
            <a:r>
              <a:rPr lang="uk-UA" sz="1200" dirty="0"/>
              <a:t> </a:t>
            </a:r>
            <a:r>
              <a:rPr lang="uk-UA" sz="1200" dirty="0" smtClean="0"/>
              <a:t>                                        </a:t>
            </a:r>
            <a:r>
              <a:rPr lang="uk-UA" sz="1200" b="1" dirty="0" smtClean="0">
                <a:solidFill>
                  <a:schemeClr val="tx2">
                    <a:lumMod val="75000"/>
                  </a:schemeClr>
                </a:solidFill>
              </a:rPr>
              <a:t>29 </a:t>
            </a:r>
            <a:r>
              <a:rPr lang="uk-UA" sz="1200" b="1" dirty="0">
                <a:solidFill>
                  <a:schemeClr val="tx2">
                    <a:lumMod val="75000"/>
                  </a:schemeClr>
                </a:solidFill>
              </a:rPr>
              <a:t>травня – 2 червня 2017 р.</a:t>
            </a:r>
            <a:r>
              <a:rPr lang="uk-UA" sz="1200" b="1" dirty="0" smtClean="0">
                <a:solidFill>
                  <a:schemeClr val="tx2">
                    <a:lumMod val="75000"/>
                  </a:schemeClr>
                </a:solidFill>
              </a:rPr>
              <a:t> р.</a:t>
            </a:r>
            <a:endParaRPr lang="ru-RU" sz="1200" b="1" dirty="0" smtClean="0">
              <a:solidFill>
                <a:schemeClr val="tx2">
                  <a:lumMod val="75000"/>
                </a:schemeClr>
              </a:solidFill>
            </a:endParaRPr>
          </a:p>
          <a:p>
            <a:pPr marL="0" indent="0" algn="ctr">
              <a:buNone/>
            </a:pPr>
            <a:r>
              <a:rPr lang="ru-RU" sz="2000" b="1" dirty="0" err="1" smtClean="0">
                <a:solidFill>
                  <a:schemeClr val="accent1">
                    <a:lumMod val="50000"/>
                  </a:schemeClr>
                </a:solidFill>
              </a:rPr>
              <a:t>Розвиток</a:t>
            </a:r>
            <a:r>
              <a:rPr lang="ru-RU" sz="2000" b="1" dirty="0" smtClean="0">
                <a:solidFill>
                  <a:schemeClr val="accent1">
                    <a:lumMod val="50000"/>
                  </a:schemeClr>
                </a:solidFill>
              </a:rPr>
              <a:t> </a:t>
            </a:r>
            <a:r>
              <a:rPr lang="ru-RU" sz="2000" b="1" dirty="0">
                <a:solidFill>
                  <a:schemeClr val="accent1">
                    <a:lumMod val="50000"/>
                  </a:schemeClr>
                </a:solidFill>
              </a:rPr>
              <a:t>малоповерхового будівництва </a:t>
            </a:r>
            <a:r>
              <a:rPr lang="ru-RU" sz="2000" b="1" dirty="0" smtClean="0">
                <a:solidFill>
                  <a:schemeClr val="accent1">
                    <a:lumMod val="50000"/>
                  </a:schemeClr>
                </a:solidFill>
              </a:rPr>
              <a:t>України на основі енергоефективних </a:t>
            </a:r>
            <a:r>
              <a:rPr lang="ru-RU" sz="2000" b="1" dirty="0">
                <a:solidFill>
                  <a:schemeClr val="accent1">
                    <a:lumMod val="50000"/>
                  </a:schemeClr>
                </a:solidFill>
              </a:rPr>
              <a:t>технологій </a:t>
            </a:r>
            <a:r>
              <a:rPr lang="ru-RU" sz="2000" b="1" dirty="0" smtClean="0">
                <a:solidFill>
                  <a:schemeClr val="accent1">
                    <a:lumMod val="50000"/>
                  </a:schemeClr>
                </a:solidFill>
              </a:rPr>
              <a:t>і </a:t>
            </a:r>
            <a:r>
              <a:rPr lang="ru-RU" sz="2000" b="1" dirty="0">
                <a:solidFill>
                  <a:schemeClr val="accent1">
                    <a:lumMod val="50000"/>
                  </a:schemeClr>
                </a:solidFill>
              </a:rPr>
              <a:t>кластерних </a:t>
            </a:r>
            <a:r>
              <a:rPr lang="ru-RU" sz="2000" b="1" dirty="0" smtClean="0">
                <a:solidFill>
                  <a:schemeClr val="accent1">
                    <a:lumMod val="50000"/>
                  </a:schemeClr>
                </a:solidFill>
              </a:rPr>
              <a:t>систем організації </a:t>
            </a:r>
            <a:r>
              <a:rPr lang="ru-RU" sz="2000" b="1" dirty="0" err="1" smtClean="0">
                <a:solidFill>
                  <a:schemeClr val="accent1">
                    <a:lumMod val="50000"/>
                  </a:schemeClr>
                </a:solidFill>
              </a:rPr>
              <a:t>будівництва</a:t>
            </a:r>
            <a:r>
              <a:rPr lang="ru-RU" sz="2000" b="1" dirty="0" smtClean="0">
                <a:solidFill>
                  <a:schemeClr val="accent1">
                    <a:lumMod val="50000"/>
                  </a:schemeClr>
                </a:solidFill>
              </a:rPr>
              <a:t>.</a:t>
            </a:r>
            <a:endParaRPr lang="ru-RU" sz="2000" b="1" dirty="0">
              <a:solidFill>
                <a:schemeClr val="accent1">
                  <a:lumMod val="50000"/>
                </a:schemeClr>
              </a:solidFill>
            </a:endParaRPr>
          </a:p>
        </p:txBody>
      </p:sp>
      <p:pic>
        <p:nvPicPr>
          <p:cNvPr id="2051"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868033" cy="40466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7326" y="1"/>
            <a:ext cx="1576674" cy="404663"/>
          </a:xfrm>
          <a:prstGeom prst="rect">
            <a:avLst/>
          </a:prstGeom>
        </p:spPr>
      </p:pic>
    </p:spTree>
    <p:extLst>
      <p:ext uri="{BB962C8B-B14F-4D97-AF65-F5344CB8AC3E}">
        <p14:creationId xmlns:p14="http://schemas.microsoft.com/office/powerpoint/2010/main" val="1564783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a:xfrm>
            <a:off x="539750" y="357188"/>
            <a:ext cx="8229600" cy="1143000"/>
          </a:xfrm>
        </p:spPr>
        <p:txBody>
          <a:bodyPr/>
          <a:lstStyle/>
          <a:p>
            <a:pPr algn="ctr" eaLnBrk="1" hangingPunct="1"/>
            <a:r>
              <a:rPr lang="uk-UA" altLang="uk-UA" sz="2400" dirty="0" smtClean="0">
                <a:latin typeface="Times New Roman" pitchFamily="18" charset="0"/>
              </a:rPr>
              <a:t>Етапи розвитку вітчизняної нормативної бази у сфері енергоефективності будівель</a:t>
            </a:r>
            <a:endParaRPr lang="ru-RU" altLang="uk-UA" sz="2400" dirty="0" smtClean="0">
              <a:latin typeface="Times New Roman" pitchFamily="18" charset="0"/>
            </a:endParaRPr>
          </a:p>
        </p:txBody>
      </p:sp>
      <p:sp>
        <p:nvSpPr>
          <p:cNvPr id="82947" name="Rectangle 3"/>
          <p:cNvSpPr>
            <a:spLocks noGrp="1"/>
          </p:cNvSpPr>
          <p:nvPr>
            <p:ph type="body" idx="1"/>
          </p:nvPr>
        </p:nvSpPr>
        <p:spPr>
          <a:xfrm>
            <a:off x="539750" y="1628775"/>
            <a:ext cx="8229600" cy="4389438"/>
          </a:xfrm>
        </p:spPr>
        <p:txBody>
          <a:bodyPr>
            <a:normAutofit lnSpcReduction="10000"/>
          </a:bodyPr>
          <a:lstStyle/>
          <a:p>
            <a:pPr eaLnBrk="1" hangingPunct="1"/>
            <a:r>
              <a:rPr lang="uk-UA" altLang="uk-UA" sz="2200" dirty="0" smtClean="0">
                <a:latin typeface="Times New Roman" pitchFamily="18" charset="0"/>
              </a:rPr>
              <a:t>1994-1996 р. – підвищено вимоги до опору теплопередачі огороджувальних конструкцій (у 2,0-2,5 рази) житлових та громадських будівель</a:t>
            </a:r>
          </a:p>
          <a:p>
            <a:pPr eaLnBrk="1" hangingPunct="1"/>
            <a:r>
              <a:rPr lang="uk-UA" altLang="uk-UA" sz="2200" dirty="0" smtClean="0">
                <a:latin typeface="Times New Roman" pitchFamily="18" charset="0"/>
              </a:rPr>
              <a:t>2006-2007 р.р  - введено в дію нове покоління державних будівельних норм з енергоефективності будівель</a:t>
            </a:r>
          </a:p>
          <a:p>
            <a:pPr eaLnBrk="1" hangingPunct="1"/>
            <a:r>
              <a:rPr lang="uk-UA" altLang="uk-UA" sz="2200" dirty="0" smtClean="0">
                <a:latin typeface="Times New Roman" pitchFamily="18" charset="0"/>
              </a:rPr>
              <a:t>2008-2010 р.р. – створена система норм та стандартів з регламентації вимог та методів контролювання показників енергоефективності</a:t>
            </a:r>
          </a:p>
          <a:p>
            <a:pPr eaLnBrk="1" hangingPunct="1"/>
            <a:r>
              <a:rPr lang="uk-UA" altLang="uk-UA" sz="2200" dirty="0" smtClean="0">
                <a:latin typeface="Times New Roman" pitchFamily="18" charset="0"/>
              </a:rPr>
              <a:t>2012 - 2014 р.р.- гармонізація з європейськими нормами, імплементація європейських стандартів, розвиток системи норм та стандартів  </a:t>
            </a:r>
          </a:p>
          <a:p>
            <a:pPr eaLnBrk="1" hangingPunct="1"/>
            <a:r>
              <a:rPr lang="uk-UA" altLang="uk-UA" sz="2200" dirty="0" smtClean="0">
                <a:latin typeface="Times New Roman" pitchFamily="18" charset="0"/>
              </a:rPr>
              <a:t>2015 -2017 р.р. – перехід на параметричний метод нормування при проектуванні будівель за показниками енергоефективності</a:t>
            </a:r>
          </a:p>
          <a:p>
            <a:pPr eaLnBrk="1" hangingPunct="1"/>
            <a:endParaRPr lang="ru-RU" altLang="uk-UA" sz="2200" dirty="0" smtClean="0">
              <a:latin typeface="Times New Roman" pitchFamily="18" charset="0"/>
            </a:endParaRPr>
          </a:p>
        </p:txBody>
      </p:sp>
      <p:pic>
        <p:nvPicPr>
          <p:cNvPr id="5"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687493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913"/>
            <a:ext cx="8229600" cy="576262"/>
          </a:xfrm>
        </p:spPr>
        <p:txBody>
          <a:bodyPr>
            <a:normAutofit fontScale="90000"/>
          </a:bodyPr>
          <a:lstStyle/>
          <a:p>
            <a:pPr algn="ctr">
              <a:defRPr/>
            </a:pPr>
            <a:r>
              <a:rPr lang="uk-UA" altLang="uk-UA" sz="1800" b="1" dirty="0" smtClean="0">
                <a:solidFill>
                  <a:schemeClr val="accent2">
                    <a:lumMod val="50000"/>
                  </a:schemeClr>
                </a:solidFill>
                <a:latin typeface="Times New Roman" pitchFamily="18" charset="0"/>
                <a:cs typeface="Times New Roman" pitchFamily="18" charset="0"/>
              </a:rPr>
              <a:t>ПАСПОРТИЗАЦІЯ   ТА СЕРТИФІКАЦІЯ   ЕНЕРГЕТИЧНОЇ ЕФЕКТИВНОСТІ     БУДІВЕЛЬ</a:t>
            </a:r>
            <a:endParaRPr lang="ru-RU" sz="1800" dirty="0"/>
          </a:p>
        </p:txBody>
      </p:sp>
      <p:graphicFrame>
        <p:nvGraphicFramePr>
          <p:cNvPr id="14" name="Схема 13"/>
          <p:cNvGraphicFramePr/>
          <p:nvPr/>
        </p:nvGraphicFramePr>
        <p:xfrm>
          <a:off x="5292080" y="980728"/>
          <a:ext cx="374441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Объект 9"/>
          <p:cNvGraphicFramePr>
            <a:graphicFrameLocks noGrp="1"/>
          </p:cNvGraphicFramePr>
          <p:nvPr>
            <p:ph idx="1"/>
          </p:nvPr>
        </p:nvGraphicFramePr>
        <p:xfrm>
          <a:off x="35496" y="980728"/>
          <a:ext cx="5400600" cy="5472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Овал 7"/>
          <p:cNvSpPr/>
          <p:nvPr/>
        </p:nvSpPr>
        <p:spPr>
          <a:xfrm>
            <a:off x="5364088" y="2708920"/>
            <a:ext cx="3779912" cy="115212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uk-UA" sz="1000" b="1" dirty="0">
                <a:solidFill>
                  <a:srgbClr val="04617B">
                    <a:lumMod val="50000"/>
                  </a:srgbClr>
                </a:solidFill>
                <a:latin typeface="Times New Roman" pitchFamily="18" charset="0"/>
                <a:cs typeface="Times New Roman" pitchFamily="18" charset="0"/>
              </a:rPr>
              <a:t>ДСТУ-Н Б А.2.2-13:2015</a:t>
            </a:r>
          </a:p>
          <a:p>
            <a:pPr algn="ctr" eaLnBrk="1" hangingPunct="1">
              <a:defRPr/>
            </a:pPr>
            <a:r>
              <a:rPr lang="uk-UA" sz="800" dirty="0">
                <a:solidFill>
                  <a:srgbClr val="04617B">
                    <a:lumMod val="50000"/>
                  </a:srgbClr>
                </a:solidFill>
                <a:latin typeface="Times New Roman" pitchFamily="18" charset="0"/>
                <a:cs typeface="Times New Roman" pitchFamily="18" charset="0"/>
              </a:rPr>
              <a:t>“Енергоефективність будівель. Настанова щодо застосування методу проведення енергетичної оцінки та енергетичної сертифікації будівель”</a:t>
            </a:r>
          </a:p>
          <a:p>
            <a:pPr algn="ctr" eaLnBrk="1" hangingPunct="1">
              <a:defRPr/>
            </a:pPr>
            <a:r>
              <a:rPr lang="uk-UA" sz="1000" b="1" dirty="0">
                <a:solidFill>
                  <a:srgbClr val="04617B">
                    <a:lumMod val="50000"/>
                  </a:srgbClr>
                </a:solidFill>
                <a:latin typeface="Times New Roman" pitchFamily="18" charset="0"/>
                <a:cs typeface="Times New Roman" pitchFamily="18" charset="0"/>
              </a:rPr>
              <a:t>ДСТУ Б В.2.2-39:2016</a:t>
            </a:r>
          </a:p>
          <a:p>
            <a:pPr algn="ctr" eaLnBrk="1" hangingPunct="1">
              <a:defRPr/>
            </a:pPr>
            <a:r>
              <a:rPr lang="uk-UA" sz="800" dirty="0">
                <a:solidFill>
                  <a:srgbClr val="04617B">
                    <a:lumMod val="50000"/>
                  </a:srgbClr>
                </a:solidFill>
                <a:latin typeface="Times New Roman" pitchFamily="18" charset="0"/>
                <a:cs typeface="Times New Roman" pitchFamily="18" charset="0"/>
              </a:rPr>
              <a:t> Методи та етапи проведення енергетичного аудиту будівель</a:t>
            </a:r>
            <a:endParaRPr lang="uk-UA" sz="1000" dirty="0">
              <a:solidFill>
                <a:prstClr val="white"/>
              </a:solidFill>
            </a:endParaRPr>
          </a:p>
        </p:txBody>
      </p:sp>
      <p:sp>
        <p:nvSpPr>
          <p:cNvPr id="12" name="Стрелка вниз 11"/>
          <p:cNvSpPr/>
          <p:nvPr/>
        </p:nvSpPr>
        <p:spPr>
          <a:xfrm>
            <a:off x="6084168" y="3933056"/>
            <a:ext cx="288032" cy="504056"/>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uk-UA" sz="1000" dirty="0">
              <a:solidFill>
                <a:prstClr val="white"/>
              </a:solidFill>
            </a:endParaRPr>
          </a:p>
        </p:txBody>
      </p:sp>
      <p:cxnSp>
        <p:nvCxnSpPr>
          <p:cNvPr id="9" name="Прямая соединительная линия 8"/>
          <p:cNvCxnSpPr/>
          <p:nvPr/>
        </p:nvCxnSpPr>
        <p:spPr>
          <a:xfrm rot="16200000" flipH="1">
            <a:off x="2375694" y="3680619"/>
            <a:ext cx="5616575" cy="71437"/>
          </a:xfrm>
          <a:prstGeom prst="line">
            <a:avLst/>
          </a:prstGeom>
        </p:spPr>
        <p:style>
          <a:lnRef idx="1">
            <a:schemeClr val="accent1"/>
          </a:lnRef>
          <a:fillRef idx="0">
            <a:schemeClr val="accent1"/>
          </a:fillRef>
          <a:effectRef idx="0">
            <a:schemeClr val="accent1"/>
          </a:effectRef>
          <a:fontRef idx="minor">
            <a:schemeClr val="tx1"/>
          </a:fontRef>
        </p:style>
      </p:cxnSp>
      <p:sp>
        <p:nvSpPr>
          <p:cNvPr id="105484" name="TextBox 10"/>
          <p:cNvSpPr txBox="1">
            <a:spLocks noChangeArrowheads="1"/>
          </p:cNvSpPr>
          <p:nvPr/>
        </p:nvSpPr>
        <p:spPr bwMode="auto">
          <a:xfrm>
            <a:off x="0" y="836613"/>
            <a:ext cx="2051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r>
              <a:rPr lang="uk-UA" altLang="uk-UA" sz="1600" dirty="0">
                <a:solidFill>
                  <a:srgbClr val="000066"/>
                </a:solidFill>
                <a:latin typeface="Times New Roman" pitchFamily="18" charset="0"/>
                <a:cs typeface="Times New Roman" pitchFamily="18" charset="0"/>
              </a:rPr>
              <a:t>інформація про </a:t>
            </a:r>
            <a:r>
              <a:rPr lang="uk-UA" altLang="uk-UA" sz="1600" dirty="0">
                <a:solidFill>
                  <a:srgbClr val="FF66FF"/>
                </a:solidFill>
                <a:latin typeface="Times New Roman" pitchFamily="18" charset="0"/>
                <a:cs typeface="Times New Roman" pitchFamily="18" charset="0"/>
              </a:rPr>
              <a:t>розрахункові показники </a:t>
            </a:r>
            <a:r>
              <a:rPr lang="uk-UA" altLang="uk-UA" sz="1600" dirty="0">
                <a:solidFill>
                  <a:srgbClr val="000066"/>
                </a:solidFill>
                <a:latin typeface="Times New Roman" pitchFamily="18" charset="0"/>
                <a:cs typeface="Times New Roman" pitchFamily="18" charset="0"/>
              </a:rPr>
              <a:t>енергетичної ефективності будівель</a:t>
            </a:r>
            <a:endParaRPr lang="ru-RU" altLang="uk-UA" sz="1600" dirty="0">
              <a:solidFill>
                <a:srgbClr val="000066"/>
              </a:solidFill>
              <a:latin typeface="Times New Roman" pitchFamily="18" charset="0"/>
              <a:cs typeface="Times New Roman" pitchFamily="18" charset="0"/>
            </a:endParaRPr>
          </a:p>
        </p:txBody>
      </p:sp>
      <p:cxnSp>
        <p:nvCxnSpPr>
          <p:cNvPr id="15" name="Прямая со стрелкой 14"/>
          <p:cNvCxnSpPr/>
          <p:nvPr/>
        </p:nvCxnSpPr>
        <p:spPr>
          <a:xfrm rot="10800000" flipV="1">
            <a:off x="1331913" y="476250"/>
            <a:ext cx="1223962" cy="720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486" name="TextBox 15"/>
          <p:cNvSpPr txBox="1">
            <a:spLocks noChangeArrowheads="1"/>
          </p:cNvSpPr>
          <p:nvPr/>
        </p:nvSpPr>
        <p:spPr bwMode="auto">
          <a:xfrm>
            <a:off x="7092950" y="549275"/>
            <a:ext cx="1943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r>
              <a:rPr lang="uk-UA" altLang="uk-UA" sz="1400" dirty="0">
                <a:solidFill>
                  <a:srgbClr val="000066"/>
                </a:solidFill>
                <a:latin typeface="Times New Roman" pitchFamily="18" charset="0"/>
                <a:cs typeface="Times New Roman" pitchFamily="18" charset="0"/>
              </a:rPr>
              <a:t>інформація про </a:t>
            </a:r>
            <a:r>
              <a:rPr lang="uk-UA" altLang="uk-UA" sz="1400" dirty="0">
                <a:solidFill>
                  <a:srgbClr val="FF66FF"/>
                </a:solidFill>
                <a:latin typeface="Times New Roman" pitchFamily="18" charset="0"/>
                <a:cs typeface="Times New Roman" pitchFamily="18" charset="0"/>
              </a:rPr>
              <a:t>фактичні показники </a:t>
            </a:r>
            <a:r>
              <a:rPr lang="uk-UA" altLang="uk-UA" sz="1400" dirty="0">
                <a:solidFill>
                  <a:srgbClr val="000066"/>
                </a:solidFill>
                <a:latin typeface="Times New Roman" pitchFamily="18" charset="0"/>
                <a:cs typeface="Times New Roman" pitchFamily="18" charset="0"/>
              </a:rPr>
              <a:t>енергетичної ефективності будівель</a:t>
            </a:r>
            <a:endParaRPr lang="ru-RU" altLang="uk-UA" sz="1400" dirty="0">
              <a:solidFill>
                <a:srgbClr val="000066"/>
              </a:solidFill>
              <a:latin typeface="Times New Roman" pitchFamily="18" charset="0"/>
              <a:cs typeface="Times New Roman" pitchFamily="18" charset="0"/>
            </a:endParaRPr>
          </a:p>
        </p:txBody>
      </p:sp>
      <p:cxnSp>
        <p:nvCxnSpPr>
          <p:cNvPr id="18" name="Прямая со стрелкой 17"/>
          <p:cNvCxnSpPr/>
          <p:nvPr/>
        </p:nvCxnSpPr>
        <p:spPr>
          <a:xfrm>
            <a:off x="5795963" y="476250"/>
            <a:ext cx="1439862" cy="360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697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18356"/>
            <a:ext cx="8229600" cy="1066427"/>
          </a:xfrm>
        </p:spPr>
        <p:txBody>
          <a:bodyPr>
            <a:normAutofit fontScale="90000"/>
          </a:bodyPr>
          <a:lstStyle/>
          <a:p>
            <a:pPr algn="ctr"/>
            <a:r>
              <a:rPr lang="uk-UA" sz="3600" b="1" dirty="0" smtClean="0"/>
              <a:t>Статистичні дані житлового будівництва України за 2005-2016 р.р.</a:t>
            </a:r>
            <a:endParaRPr lang="ru-RU" sz="3600" b="1" dirty="0"/>
          </a:p>
        </p:txBody>
      </p:sp>
      <p:pic>
        <p:nvPicPr>
          <p:cNvPr id="2050" name="Picture 2" descr="C:\Users\admin\Desktop\Количество сданых в эксплуатацию инд. домов 2005-2015 гг.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86372"/>
            <a:ext cx="8712968" cy="4982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237032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ph type="title"/>
          </p:nvPr>
        </p:nvSpPr>
        <p:spPr>
          <a:xfrm>
            <a:off x="457200" y="62068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i="0" u="none" strike="noStrike" kern="1200" cap="none" spc="0" normalizeH="0" baseline="0" noProof="0" dirty="0" smtClean="0">
                <a:ln>
                  <a:noFill/>
                </a:ln>
                <a:solidFill>
                  <a:srgbClr val="4F81BD">
                    <a:lumMod val="50000"/>
                  </a:srgbClr>
                </a:solidFill>
                <a:effectLst>
                  <a:outerShdw blurRad="38100" dist="38100" dir="2700000" algn="tl">
                    <a:srgbClr val="000000">
                      <a:alpha val="43137"/>
                    </a:srgbClr>
                  </a:outerShdw>
                </a:effectLst>
                <a:uLnTx/>
                <a:uFillTx/>
                <a:latin typeface="Calibri"/>
                <a:ea typeface="+mj-ea"/>
                <a:cs typeface="+mj-cs"/>
              </a:rPr>
              <a:t>ЗАГАЛЬНА КІЛЬКІСТЬ ОДИНИЦЬ ЖИТЛА В УКРАЇНІ, </a:t>
            </a:r>
            <a:r>
              <a:rPr kumimoji="0" lang="uk-UA" sz="2400" i="0" u="none" strike="noStrike" kern="1200" cap="none" spc="0" normalizeH="0" baseline="0" noProof="0" dirty="0" smtClean="0">
                <a:ln>
                  <a:noFill/>
                </a:ln>
                <a:solidFill>
                  <a:srgbClr val="4F81BD">
                    <a:lumMod val="50000"/>
                  </a:srgbClr>
                </a:solidFill>
                <a:effectLst>
                  <a:outerShdw blurRad="38100" dist="38100" dir="2700000" algn="tl">
                    <a:srgbClr val="000000">
                      <a:alpha val="43137"/>
                    </a:srgbClr>
                  </a:outerShdw>
                </a:effectLst>
                <a:uLnTx/>
                <a:uFillTx/>
                <a:latin typeface="Calibri"/>
                <a:ea typeface="+mj-ea"/>
                <a:cs typeface="+mj-cs"/>
              </a:rPr>
              <a:t>ВВЕДЕНОГО В ЕКСПЛУАТАЦІЮ В 2016 РОЦІ</a:t>
            </a:r>
            <a:endParaRPr kumimoji="0" lang="ru-RU" sz="2400" i="0" u="none" strike="noStrike" kern="1200" cap="none" spc="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Calibri"/>
              <a:ea typeface="+mj-ea"/>
              <a:cs typeface="+mj-cs"/>
            </a:endParaRPr>
          </a:p>
        </p:txBody>
      </p:sp>
      <p:sp>
        <p:nvSpPr>
          <p:cNvPr id="7" name="Заголовок 6"/>
          <p:cNvSpPr txBox="1">
            <a:spLocks noGrp="1"/>
          </p:cNvSpPr>
          <p:nvPr>
            <p:ph idx="1"/>
          </p:nvPr>
        </p:nvSpPr>
        <p:spPr>
          <a:xfrm>
            <a:off x="457200" y="1700808"/>
            <a:ext cx="8229600" cy="11521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0" indent="0">
              <a:defRPr/>
            </a:pP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Загальна кількість </a:t>
            </a:r>
            <a:r>
              <a:rPr lang="uk-UA" sz="2000" b="1" dirty="0">
                <a:solidFill>
                  <a:srgbClr val="002060"/>
                </a:solidFill>
                <a:latin typeface="Calibri"/>
              </a:rPr>
              <a:t>˃</a:t>
            </a:r>
            <a:r>
              <a:rPr kumimoji="0" lang="uk-UA" sz="2800" b="1" i="0" u="none" strike="noStrike" kern="1200" cap="none" spc="0" normalizeH="0" baseline="0" noProof="0" dirty="0" smtClean="0">
                <a:ln>
                  <a:noFill/>
                </a:ln>
                <a:solidFill>
                  <a:srgbClr val="002060"/>
                </a:solidFill>
                <a:effectLst/>
                <a:uLnTx/>
                <a:uFillTx/>
                <a:latin typeface="Calibri"/>
                <a:ea typeface="+mj-ea"/>
                <a:cs typeface="+mj-cs"/>
              </a:rPr>
              <a:t>113 000</a:t>
            </a:r>
            <a:r>
              <a:rPr kumimoji="0" lang="en-US" sz="2800" b="1" i="0" u="none" strike="noStrike" kern="1200" cap="none" spc="0" normalizeH="0" baseline="0" noProof="0" dirty="0" smtClean="0">
                <a:ln>
                  <a:noFill/>
                </a:ln>
                <a:solidFill>
                  <a:srgbClr val="002060"/>
                </a:solidFill>
                <a:effectLst/>
                <a:uLnTx/>
                <a:uFillTx/>
                <a:latin typeface="Calibri"/>
                <a:ea typeface="+mj-ea"/>
                <a:cs typeface="+mj-cs"/>
              </a:rPr>
              <a:t> </a:t>
            </a:r>
            <a:r>
              <a:rPr lang="ru-RU" sz="1800" b="1" dirty="0" smtClean="0">
                <a:solidFill>
                  <a:srgbClr val="002060"/>
                </a:solidFill>
                <a:latin typeface="Calibri"/>
              </a:rPr>
              <a:t>ОДИНИЦЬ</a:t>
            </a:r>
            <a:r>
              <a:rPr kumimoji="0" lang="en-US" sz="2800" b="1" i="0" u="none" strike="noStrike" kern="1200" cap="none" spc="0" normalizeH="0" baseline="0" noProof="0" dirty="0" smtClean="0">
                <a:ln>
                  <a:noFill/>
                </a:ln>
                <a:solidFill>
                  <a:srgbClr val="002060"/>
                </a:solidFill>
                <a:effectLst/>
                <a:uLnTx/>
                <a:uFillTx/>
                <a:latin typeface="Calibri"/>
              </a:rPr>
              <a:t>                                       </a:t>
            </a:r>
            <a:r>
              <a:rPr kumimoji="0" lang="uk-UA" sz="2800" b="1" i="0" u="none" strike="noStrike" kern="1200" cap="none" spc="0" normalizeH="0" baseline="0" noProof="0" dirty="0" smtClean="0">
                <a:ln>
                  <a:noFill/>
                </a:ln>
                <a:solidFill>
                  <a:srgbClr val="002060"/>
                </a:solidFill>
                <a:effectLst/>
                <a:uLnTx/>
                <a:uFillTx/>
                <a:latin typeface="Calibri"/>
              </a:rPr>
              <a:t> </a:t>
            </a: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Малоповерхові індивідуальні </a:t>
            </a:r>
            <a:r>
              <a:rPr lang="uk-UA" sz="2000" b="1" dirty="0">
                <a:solidFill>
                  <a:srgbClr val="002060"/>
                </a:solidFill>
              </a:rPr>
              <a:t>будинки ˃</a:t>
            </a: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 </a:t>
            </a:r>
            <a:r>
              <a:rPr lang="uk-UA" sz="2800" b="1" noProof="0" dirty="0" smtClean="0">
                <a:solidFill>
                  <a:srgbClr val="002060"/>
                </a:solidFill>
                <a:latin typeface="Calibri"/>
              </a:rPr>
              <a:t>41 </a:t>
            </a:r>
            <a:r>
              <a:rPr lang="ru-RU" sz="2800" b="1" dirty="0" smtClean="0">
                <a:solidFill>
                  <a:srgbClr val="002060"/>
                </a:solidFill>
              </a:rPr>
              <a:t>000 </a:t>
            </a:r>
            <a:r>
              <a:rPr lang="ru-RU" sz="1800" b="1" dirty="0">
                <a:solidFill>
                  <a:srgbClr val="002060"/>
                </a:solidFill>
              </a:rPr>
              <a:t>ОДИНИЦЬ </a:t>
            </a:r>
            <a:endParaRPr kumimoji="0" lang="uk-UA" sz="1800" b="1" i="0" u="none" strike="noStrike" kern="1200" cap="none" spc="0" normalizeH="0" baseline="0" noProof="0" dirty="0" smtClean="0">
              <a:ln>
                <a:noFill/>
              </a:ln>
              <a:solidFill>
                <a:srgbClr val="002060"/>
              </a:solidFill>
              <a:effectLst/>
              <a:uLnTx/>
              <a:uFillTx/>
              <a:latin typeface="Calibri"/>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Квартири в багатоквартирних будинках </a:t>
            </a:r>
            <a:r>
              <a:rPr lang="en-US" sz="2000" b="1" dirty="0">
                <a:solidFill>
                  <a:srgbClr val="002060"/>
                </a:solidFill>
                <a:latin typeface="Calibri"/>
              </a:rPr>
              <a:t>≈</a:t>
            </a: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 </a:t>
            </a:r>
            <a:r>
              <a:rPr lang="ru-RU" sz="2800" b="1" dirty="0" smtClean="0">
                <a:solidFill>
                  <a:srgbClr val="002060"/>
                </a:solidFill>
                <a:latin typeface="Calibri"/>
              </a:rPr>
              <a:t>7</a:t>
            </a:r>
            <a:r>
              <a:rPr lang="ru-RU" sz="2800" b="1" noProof="0" dirty="0" smtClean="0">
                <a:solidFill>
                  <a:srgbClr val="002060"/>
                </a:solidFill>
                <a:latin typeface="Calibri"/>
              </a:rPr>
              <a:t>0 000 ОДИНИЦЬ </a:t>
            </a:r>
            <a:endParaRPr kumimoji="0" lang="ru-RU" sz="2800" b="1" i="0" u="none" strike="noStrike" kern="1200" cap="none" spc="0" normalizeH="0" baseline="0" noProof="0" dirty="0">
              <a:ln>
                <a:noFill/>
              </a:ln>
              <a:solidFill>
                <a:srgbClr val="002060"/>
              </a:solidFill>
              <a:effectLst/>
              <a:uLnTx/>
              <a:uFillTx/>
              <a:latin typeface="Calibri"/>
            </a:endParaRPr>
          </a:p>
        </p:txBody>
      </p:sp>
      <p:graphicFrame>
        <p:nvGraphicFramePr>
          <p:cNvPr id="8" name="Диаграмма 7"/>
          <p:cNvGraphicFramePr/>
          <p:nvPr>
            <p:extLst>
              <p:ext uri="{D42A27DB-BD31-4B8C-83A1-F6EECF244321}">
                <p14:modId xmlns:p14="http://schemas.microsoft.com/office/powerpoint/2010/main" val="1668768213"/>
              </p:ext>
            </p:extLst>
          </p:nvPr>
        </p:nvGraphicFramePr>
        <p:xfrm>
          <a:off x="259711" y="2564904"/>
          <a:ext cx="8229600" cy="2666469"/>
        </p:xfrm>
        <a:graphic>
          <a:graphicData uri="http://schemas.openxmlformats.org/drawingml/2006/chart">
            <c:chart xmlns:c="http://schemas.openxmlformats.org/drawingml/2006/chart" xmlns:r="http://schemas.openxmlformats.org/officeDocument/2006/relationships" r:id="rId2"/>
          </a:graphicData>
        </a:graphic>
      </p:graphicFrame>
      <p:sp>
        <p:nvSpPr>
          <p:cNvPr id="9" name="Заголовок 6"/>
          <p:cNvSpPr txBox="1">
            <a:spLocks/>
          </p:cNvSpPr>
          <p:nvPr/>
        </p:nvSpPr>
        <p:spPr>
          <a:xfrm>
            <a:off x="755576" y="4905164"/>
            <a:ext cx="7704856" cy="1548172"/>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Потреба України в оновленні (новобудові одиниць житла):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libri"/>
                <a:ea typeface="+mj-ea"/>
                <a:cs typeface="+mj-cs"/>
              </a:rPr>
              <a:t>~</a:t>
            </a:r>
            <a:r>
              <a:rPr kumimoji="0" lang="uk-UA" sz="3000" b="1" i="0" u="none" strike="noStrike" kern="1200" cap="none" spc="0" normalizeH="0" baseline="0" noProof="0" dirty="0" smtClean="0">
                <a:ln>
                  <a:noFill/>
                </a:ln>
                <a:solidFill>
                  <a:srgbClr val="002060"/>
                </a:solidFill>
                <a:effectLst/>
                <a:uLnTx/>
                <a:uFillTx/>
                <a:latin typeface="Calibri"/>
                <a:ea typeface="+mj-ea"/>
                <a:cs typeface="+mj-cs"/>
              </a:rPr>
              <a:t>17 0</a:t>
            </a:r>
            <a:r>
              <a:rPr kumimoji="0" lang="en-US" sz="3000" b="1" i="0" u="none" strike="noStrike" kern="1200" cap="none" spc="0" normalizeH="0" baseline="0" noProof="0" dirty="0" smtClean="0">
                <a:ln>
                  <a:noFill/>
                </a:ln>
                <a:solidFill>
                  <a:srgbClr val="002060"/>
                </a:solidFill>
                <a:effectLst/>
                <a:uLnTx/>
                <a:uFillTx/>
                <a:latin typeface="Calibri"/>
                <a:ea typeface="+mj-ea"/>
                <a:cs typeface="+mj-cs"/>
              </a:rPr>
              <a:t>00</a:t>
            </a:r>
            <a:r>
              <a:rPr kumimoji="0" lang="uk-UA" sz="3000" b="1" i="0" u="none" strike="noStrike" kern="1200" cap="none" spc="0" normalizeH="0" baseline="0" noProof="0" dirty="0" smtClean="0">
                <a:ln>
                  <a:noFill/>
                </a:ln>
                <a:solidFill>
                  <a:srgbClr val="002060"/>
                </a:solidFill>
                <a:effectLst/>
                <a:uLnTx/>
                <a:uFillTx/>
                <a:latin typeface="Calibri"/>
                <a:ea typeface="+mj-ea"/>
                <a:cs typeface="+mj-cs"/>
              </a:rPr>
              <a:t> 000 </a:t>
            </a:r>
            <a:r>
              <a:rPr kumimoji="0" lang="uk-UA" sz="2000" b="0" i="0" u="none" strike="noStrike" kern="1200" cap="none" spc="0" normalizeH="0" baseline="0" noProof="0" dirty="0" smtClean="0">
                <a:ln>
                  <a:noFill/>
                </a:ln>
                <a:solidFill>
                  <a:srgbClr val="002060"/>
                </a:solidFill>
                <a:effectLst/>
                <a:uLnTx/>
                <a:uFillTx/>
                <a:latin typeface="Calibri"/>
                <a:ea typeface="+mj-ea"/>
                <a:cs typeface="+mj-cs"/>
              </a:rPr>
              <a:t>(домогосподарств) х2% =</a:t>
            </a: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 </a:t>
            </a:r>
            <a:r>
              <a:rPr kumimoji="0" lang="uk-UA" sz="3000" b="1" i="0" u="none" strike="noStrike" kern="1200" cap="none" spc="0" normalizeH="0" baseline="0" noProof="0" dirty="0" smtClean="0">
                <a:ln>
                  <a:noFill/>
                </a:ln>
                <a:solidFill>
                  <a:srgbClr val="002060"/>
                </a:solidFill>
                <a:effectLst/>
                <a:uLnTx/>
                <a:uFillTx/>
                <a:latin typeface="Calibri"/>
                <a:ea typeface="+mj-ea"/>
                <a:cs typeface="+mj-cs"/>
              </a:rPr>
              <a:t>340 </a:t>
            </a:r>
            <a:r>
              <a:rPr kumimoji="0" lang="en-US" sz="3000" b="1" i="0" u="none" strike="noStrike" kern="1200" cap="none" spc="0" normalizeH="0" baseline="0" noProof="0" dirty="0" smtClean="0">
                <a:ln>
                  <a:noFill/>
                </a:ln>
                <a:solidFill>
                  <a:srgbClr val="002060"/>
                </a:solidFill>
                <a:effectLst/>
                <a:uLnTx/>
                <a:uFillTx/>
                <a:latin typeface="Calibri"/>
                <a:ea typeface="+mj-ea"/>
                <a:cs typeface="+mj-cs"/>
              </a:rPr>
              <a:t>00</a:t>
            </a:r>
            <a:r>
              <a:rPr kumimoji="0" lang="uk-UA" sz="3000" b="1" i="0" u="none" strike="noStrike" kern="1200" cap="none" spc="0" normalizeH="0" baseline="0" noProof="0" dirty="0" smtClean="0">
                <a:ln>
                  <a:noFill/>
                </a:ln>
                <a:solidFill>
                  <a:srgbClr val="002060"/>
                </a:solidFill>
                <a:effectLst/>
                <a:uLnTx/>
                <a:uFillTx/>
                <a:latin typeface="Calibri"/>
                <a:ea typeface="+mj-ea"/>
                <a:cs typeface="+mj-cs"/>
              </a:rPr>
              <a:t>0 </a:t>
            </a:r>
            <a:r>
              <a:rPr kumimoji="0" lang="uk-UA" sz="2000" b="1" i="0" u="none" strike="noStrike" kern="1200" cap="none" spc="0" normalizeH="0" baseline="0" noProof="0" dirty="0" smtClean="0">
                <a:ln>
                  <a:noFill/>
                </a:ln>
                <a:solidFill>
                  <a:srgbClr val="002060"/>
                </a:solidFill>
                <a:effectLst/>
                <a:uLnTx/>
                <a:uFillTx/>
                <a:latin typeface="Calibri"/>
                <a:ea typeface="+mj-ea"/>
                <a:cs typeface="+mj-cs"/>
              </a:rPr>
              <a:t>одиниць</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000" b="0" i="0" u="none" strike="noStrike" kern="1200" cap="none" spc="0" normalizeH="0" baseline="0" noProof="0" dirty="0" smtClean="0">
                <a:ln>
                  <a:noFill/>
                </a:ln>
                <a:solidFill>
                  <a:srgbClr val="FF0000"/>
                </a:solidFill>
                <a:effectLst/>
                <a:uLnTx/>
                <a:uFillTx/>
                <a:latin typeface="Calibri"/>
                <a:ea typeface="+mj-ea"/>
                <a:cs typeface="+mj-cs"/>
              </a:rPr>
              <a:t>Дефіцит нового житла в Україні, виключно за 2015 рік становить</a:t>
            </a:r>
            <a:r>
              <a:rPr kumimoji="0" lang="uk-UA" sz="2000" b="0" i="0" u="none" strike="noStrike" kern="1200" cap="none" spc="0" normalizeH="0" baseline="0" noProof="0" dirty="0" smtClean="0">
                <a:ln>
                  <a:noFill/>
                </a:ln>
                <a:solidFill>
                  <a:srgbClr val="002060"/>
                </a:solidFill>
                <a:effectLst/>
                <a:uLnTx/>
                <a:uFillTx/>
                <a:latin typeface="Calibri"/>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3900" b="1" i="0" u="sng" strike="noStrike" kern="1200" cap="none" spc="0" normalizeH="0" baseline="0" noProof="0" dirty="0" smtClean="0">
                <a:ln>
                  <a:noFill/>
                </a:ln>
                <a:solidFill>
                  <a:srgbClr val="FF0000"/>
                </a:solidFill>
                <a:effectLst/>
                <a:uLnTx/>
                <a:uFillTx/>
                <a:latin typeface="Calibri"/>
                <a:ea typeface="+mj-ea"/>
                <a:cs typeface="+mj-cs"/>
              </a:rPr>
              <a:t>2</a:t>
            </a:r>
            <a:r>
              <a:rPr lang="ru-RU" sz="3900" b="1" u="sng" dirty="0" smtClean="0">
                <a:solidFill>
                  <a:srgbClr val="FF0000"/>
                </a:solidFill>
                <a:latin typeface="Calibri"/>
              </a:rPr>
              <a:t>40</a:t>
            </a:r>
            <a:r>
              <a:rPr kumimoji="0" lang="uk-UA" sz="3900" b="1" i="0" u="sng" strike="noStrike" kern="1200" cap="none" spc="0" normalizeH="0" baseline="0" noProof="0" dirty="0" smtClean="0">
                <a:ln>
                  <a:noFill/>
                </a:ln>
                <a:solidFill>
                  <a:srgbClr val="FF0000"/>
                </a:solidFill>
                <a:effectLst/>
                <a:uLnTx/>
                <a:uFillTx/>
                <a:latin typeface="Calibri"/>
                <a:ea typeface="+mj-ea"/>
                <a:cs typeface="+mj-cs"/>
              </a:rPr>
              <a:t> </a:t>
            </a:r>
            <a:r>
              <a:rPr kumimoji="0" lang="en-US" sz="3900" b="1" i="0" u="sng" strike="noStrike" kern="1200" cap="none" spc="0" normalizeH="0" baseline="0" noProof="0" dirty="0" smtClean="0">
                <a:ln>
                  <a:noFill/>
                </a:ln>
                <a:solidFill>
                  <a:srgbClr val="FF0000"/>
                </a:solidFill>
                <a:effectLst/>
                <a:uLnTx/>
                <a:uFillTx/>
                <a:latin typeface="Calibri"/>
                <a:ea typeface="+mj-ea"/>
                <a:cs typeface="+mj-cs"/>
              </a:rPr>
              <a:t>000</a:t>
            </a:r>
            <a:r>
              <a:rPr kumimoji="0" lang="uk-UA" sz="3900" b="1" i="0" u="sng" strike="noStrike" kern="1200" cap="none" spc="0" normalizeH="0" baseline="0" noProof="0" dirty="0" smtClean="0">
                <a:ln>
                  <a:noFill/>
                </a:ln>
                <a:solidFill>
                  <a:srgbClr val="FF0000"/>
                </a:solidFill>
                <a:effectLst/>
                <a:uLnTx/>
                <a:uFillTx/>
                <a:latin typeface="Calibri"/>
                <a:ea typeface="+mj-ea"/>
                <a:cs typeface="+mj-cs"/>
              </a:rPr>
              <a:t> </a:t>
            </a:r>
            <a:r>
              <a:rPr kumimoji="0" lang="uk-UA" sz="2000" b="1" i="0" u="sng" strike="noStrike" kern="1200" cap="none" spc="0" normalizeH="0" baseline="0" noProof="0" dirty="0" smtClean="0">
                <a:ln>
                  <a:noFill/>
                </a:ln>
                <a:solidFill>
                  <a:srgbClr val="FF0000"/>
                </a:solidFill>
                <a:effectLst/>
                <a:uLnTx/>
                <a:uFillTx/>
                <a:latin typeface="Calibri"/>
                <a:ea typeface="+mj-ea"/>
                <a:cs typeface="+mj-cs"/>
              </a:rPr>
              <a:t>одиниць </a:t>
            </a:r>
            <a:endParaRPr kumimoji="0" lang="ru-RU" sz="2000" b="1" i="0" u="sng" strike="noStrike" kern="1200" cap="none" spc="0" normalizeH="0" baseline="0" noProof="0" dirty="0">
              <a:ln>
                <a:noFill/>
              </a:ln>
              <a:solidFill>
                <a:srgbClr val="FF0000"/>
              </a:solidFill>
              <a:effectLst/>
              <a:uLnTx/>
              <a:uFillTx/>
              <a:latin typeface="Calibri"/>
              <a:ea typeface="+mj-ea"/>
              <a:cs typeface="+mj-cs"/>
            </a:endParaRPr>
          </a:p>
        </p:txBody>
      </p:sp>
      <p:sp>
        <p:nvSpPr>
          <p:cNvPr id="2" name="TextBox 1"/>
          <p:cNvSpPr txBox="1"/>
          <p:nvPr/>
        </p:nvSpPr>
        <p:spPr>
          <a:xfrm>
            <a:off x="1593685" y="3356992"/>
            <a:ext cx="1080119" cy="461665"/>
          </a:xfrm>
          <a:prstGeom prst="rect">
            <a:avLst/>
          </a:prstGeom>
          <a:noFill/>
        </p:spPr>
        <p:txBody>
          <a:bodyPr wrap="square" rtlCol="0">
            <a:spAutoFit/>
          </a:bodyPr>
          <a:lstStyle/>
          <a:p>
            <a:r>
              <a:rPr lang="ru-RU" sz="2400" b="1" dirty="0" smtClean="0"/>
              <a:t>41000</a:t>
            </a:r>
            <a:endParaRPr lang="ru-RU" sz="2400" b="1" dirty="0"/>
          </a:p>
        </p:txBody>
      </p:sp>
      <p:pic>
        <p:nvPicPr>
          <p:cNvPr id="10"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151512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6611"/>
          <a:stretch/>
        </p:blipFill>
        <p:spPr>
          <a:xfrm>
            <a:off x="6222579" y="1410300"/>
            <a:ext cx="2640032" cy="178944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5" y="1410300"/>
            <a:ext cx="2660459" cy="1764000"/>
          </a:xfrm>
          <a:prstGeom prst="rect">
            <a:avLst/>
          </a:prstGeom>
        </p:spPr>
      </p:pic>
      <p:sp>
        <p:nvSpPr>
          <p:cNvPr id="6" name="TextBox 5"/>
          <p:cNvSpPr txBox="1"/>
          <p:nvPr/>
        </p:nvSpPr>
        <p:spPr>
          <a:xfrm>
            <a:off x="307495" y="3354517"/>
            <a:ext cx="2537298" cy="1569660"/>
          </a:xfrm>
          <a:prstGeom prst="rect">
            <a:avLst/>
          </a:prstGeom>
          <a:noFill/>
        </p:spPr>
        <p:txBody>
          <a:bodyPr wrap="none" rtlCol="0">
            <a:spAutoFit/>
          </a:bodyPr>
          <a:lstStyle/>
          <a:p>
            <a:pPr algn="ctr"/>
            <a:r>
              <a:rPr lang="uk-UA" sz="4800" b="1" dirty="0" smtClean="0"/>
              <a:t>2</a:t>
            </a:r>
            <a:r>
              <a:rPr lang="en-US" sz="4800" b="1" dirty="0" smtClean="0"/>
              <a:t>4</a:t>
            </a:r>
            <a:r>
              <a:rPr lang="uk-UA" sz="4800" b="1" dirty="0" smtClean="0"/>
              <a:t>0 000</a:t>
            </a:r>
          </a:p>
          <a:p>
            <a:pPr algn="ctr"/>
            <a:r>
              <a:rPr lang="uk-UA" sz="2400" dirty="0" smtClean="0"/>
              <a:t>Багатоквартирних</a:t>
            </a:r>
          </a:p>
          <a:p>
            <a:pPr algn="ctr"/>
            <a:r>
              <a:rPr lang="uk-UA" sz="2400" dirty="0" smtClean="0"/>
              <a:t>будинків</a:t>
            </a:r>
            <a:endParaRPr lang="ru-RU" sz="2400" dirty="0"/>
          </a:p>
        </p:txBody>
      </p:sp>
      <p:sp>
        <p:nvSpPr>
          <p:cNvPr id="7" name="TextBox 6"/>
          <p:cNvSpPr txBox="1"/>
          <p:nvPr/>
        </p:nvSpPr>
        <p:spPr>
          <a:xfrm>
            <a:off x="6216751" y="3354516"/>
            <a:ext cx="2651688" cy="1569660"/>
          </a:xfrm>
          <a:prstGeom prst="rect">
            <a:avLst/>
          </a:prstGeom>
          <a:noFill/>
        </p:spPr>
        <p:txBody>
          <a:bodyPr wrap="none" rtlCol="0">
            <a:spAutoFit/>
          </a:bodyPr>
          <a:lstStyle/>
          <a:p>
            <a:pPr algn="ctr"/>
            <a:r>
              <a:rPr lang="en-US" sz="4800" b="1" dirty="0" smtClean="0"/>
              <a:t>7</a:t>
            </a:r>
            <a:r>
              <a:rPr lang="uk-UA" sz="4800" b="1" dirty="0" smtClean="0"/>
              <a:t> </a:t>
            </a:r>
            <a:r>
              <a:rPr lang="en-US" sz="4800" b="1" dirty="0" smtClean="0"/>
              <a:t>73</a:t>
            </a:r>
            <a:r>
              <a:rPr lang="uk-UA" sz="4800" b="1" dirty="0" smtClean="0"/>
              <a:t>0 000</a:t>
            </a:r>
          </a:p>
          <a:p>
            <a:pPr algn="ctr"/>
            <a:r>
              <a:rPr lang="uk-UA" sz="2400" dirty="0" smtClean="0"/>
              <a:t>Індивідуальних</a:t>
            </a:r>
          </a:p>
          <a:p>
            <a:pPr algn="ctr"/>
            <a:r>
              <a:rPr lang="uk-UA" sz="2400" dirty="0" smtClean="0"/>
              <a:t>будинків</a:t>
            </a:r>
            <a:endParaRPr lang="ru-RU" sz="2400" dirty="0"/>
          </a:p>
        </p:txBody>
      </p:sp>
      <p:sp>
        <p:nvSpPr>
          <p:cNvPr id="8" name="TextBox 7"/>
          <p:cNvSpPr txBox="1"/>
          <p:nvPr/>
        </p:nvSpPr>
        <p:spPr>
          <a:xfrm>
            <a:off x="3844961" y="1194276"/>
            <a:ext cx="1372492" cy="3170099"/>
          </a:xfrm>
          <a:prstGeom prst="rect">
            <a:avLst/>
          </a:prstGeom>
          <a:noFill/>
        </p:spPr>
        <p:txBody>
          <a:bodyPr wrap="none" rtlCol="0">
            <a:spAutoFit/>
          </a:bodyPr>
          <a:lstStyle/>
          <a:p>
            <a:r>
              <a:rPr lang="uk-UA" sz="20000" dirty="0" smtClean="0">
                <a:ln>
                  <a:solidFill>
                    <a:schemeClr val="tx1"/>
                  </a:solidFill>
                </a:ln>
                <a:solidFill>
                  <a:srgbClr val="FFFF00"/>
                </a:solidFill>
              </a:rPr>
              <a:t>?</a:t>
            </a:r>
            <a:endParaRPr lang="ru-RU" sz="20000" dirty="0">
              <a:ln>
                <a:solidFill>
                  <a:schemeClr val="tx1"/>
                </a:solidFill>
              </a:ln>
              <a:solidFill>
                <a:srgbClr val="FFFF00"/>
              </a:solidFill>
            </a:endParaRPr>
          </a:p>
        </p:txBody>
      </p:sp>
      <p:sp>
        <p:nvSpPr>
          <p:cNvPr id="9" name="TextBox 8"/>
          <p:cNvSpPr txBox="1"/>
          <p:nvPr/>
        </p:nvSpPr>
        <p:spPr>
          <a:xfrm>
            <a:off x="298618" y="5766493"/>
            <a:ext cx="7873782" cy="1077218"/>
          </a:xfrm>
          <a:prstGeom prst="rect">
            <a:avLst/>
          </a:prstGeom>
          <a:noFill/>
        </p:spPr>
        <p:txBody>
          <a:bodyPr wrap="square" rtlCol="0">
            <a:spAutoFit/>
          </a:bodyPr>
          <a:lstStyle/>
          <a:p>
            <a:pPr algn="ctr"/>
            <a:r>
              <a:rPr lang="uk-UA" sz="3600" b="1" dirty="0" smtClean="0"/>
              <a:t>              </a:t>
            </a:r>
            <a:r>
              <a:rPr lang="uk-UA" sz="2800" b="1" i="1" dirty="0" smtClean="0"/>
              <a:t>КУДИ СПОЧАТКУ ПІДУТЬ </a:t>
            </a:r>
          </a:p>
          <a:p>
            <a:pPr algn="ctr"/>
            <a:r>
              <a:rPr lang="uk-UA" sz="2800" b="1" i="1" dirty="0" smtClean="0"/>
              <a:t>                   ІННОВАЦІЇ ???</a:t>
            </a:r>
            <a:endParaRPr lang="ru-RU" sz="2800" b="1" i="1" dirty="0"/>
          </a:p>
        </p:txBody>
      </p:sp>
      <p:sp>
        <p:nvSpPr>
          <p:cNvPr id="10" name="Стрелка влево 9"/>
          <p:cNvSpPr/>
          <p:nvPr/>
        </p:nvSpPr>
        <p:spPr>
          <a:xfrm>
            <a:off x="3052873" y="2253451"/>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a:off x="5187642" y="2253451"/>
            <a:ext cx="978408"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p:cNvSpPr txBox="1"/>
          <p:nvPr/>
        </p:nvSpPr>
        <p:spPr>
          <a:xfrm>
            <a:off x="758283" y="260648"/>
            <a:ext cx="7208127" cy="677108"/>
          </a:xfrm>
          <a:prstGeom prst="rect">
            <a:avLst/>
          </a:prstGeom>
          <a:noFill/>
        </p:spPr>
        <p:txBody>
          <a:bodyPr wrap="none" rtlCol="0">
            <a:spAutoFit/>
          </a:bodyPr>
          <a:lstStyle/>
          <a:p>
            <a:pPr algn="ctr"/>
            <a:r>
              <a:rPr lang="uk-UA" b="1" dirty="0" smtClean="0">
                <a:solidFill>
                  <a:schemeClr val="accent1">
                    <a:lumMod val="50000"/>
                  </a:schemeClr>
                </a:solidFill>
              </a:rPr>
              <a:t>КІЛЬКІСТЬ ЖИТЛОВИХ СПОРУД В УКРАЇНІ</a:t>
            </a:r>
          </a:p>
          <a:p>
            <a:pPr algn="ctr"/>
            <a:r>
              <a:rPr lang="uk-UA" sz="2000" b="1" dirty="0">
                <a:solidFill>
                  <a:schemeClr val="accent1">
                    <a:lumMod val="50000"/>
                  </a:schemeClr>
                </a:solidFill>
              </a:rPr>
              <a:t>з</a:t>
            </a:r>
            <a:r>
              <a:rPr lang="uk-UA" sz="2000" b="1" dirty="0" smtClean="0">
                <a:solidFill>
                  <a:schemeClr val="accent1">
                    <a:lumMod val="50000"/>
                  </a:schemeClr>
                </a:solidFill>
              </a:rPr>
              <a:t>а даними експертів Світового банку, станом на 2014 рік</a:t>
            </a:r>
            <a:endParaRPr lang="ru-RU" sz="2000" b="1" dirty="0">
              <a:solidFill>
                <a:schemeClr val="accent1">
                  <a:lumMod val="50000"/>
                </a:schemeClr>
              </a:solidFill>
            </a:endParaRPr>
          </a:p>
        </p:txBody>
      </p:sp>
      <p:pic>
        <p:nvPicPr>
          <p:cNvPr id="13"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740406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077720"/>
            <a:ext cx="4896544" cy="2832280"/>
          </a:xfrm>
          <a:prstGeom prst="rect">
            <a:avLst/>
          </a:prstGeom>
        </p:spPr>
      </p:pic>
      <p:sp>
        <p:nvSpPr>
          <p:cNvPr id="6" name="Прямоугольник 5"/>
          <p:cNvSpPr/>
          <p:nvPr/>
        </p:nvSpPr>
        <p:spPr>
          <a:xfrm>
            <a:off x="467544" y="692696"/>
            <a:ext cx="8208912"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solidFill>
                  <a:schemeClr val="accent1">
                    <a:lumMod val="50000"/>
                  </a:schemeClr>
                </a:solidFill>
                <a:effectLst>
                  <a:outerShdw blurRad="38100" dist="38100" dir="2700000" algn="tl">
                    <a:srgbClr val="000000">
                      <a:alpha val="43137"/>
                    </a:srgbClr>
                  </a:outerShdw>
                </a:effectLst>
              </a:rPr>
              <a:t>ПЕРШИЙ В УКРАЇНІ МУЛЬТИКОМФОРТНИЙ БУДИНОК    </a:t>
            </a:r>
            <a:r>
              <a:rPr lang="en-US" sz="2400" dirty="0" smtClean="0">
                <a:solidFill>
                  <a:schemeClr val="accent1">
                    <a:lumMod val="50000"/>
                  </a:schemeClr>
                </a:solidFill>
                <a:effectLst>
                  <a:outerShdw blurRad="38100" dist="38100" dir="2700000" algn="tl">
                    <a:srgbClr val="000000">
                      <a:alpha val="43137"/>
                    </a:srgbClr>
                  </a:outerShdw>
                </a:effectLst>
              </a:rPr>
              <a:t>OPTIMA HOUSE</a:t>
            </a:r>
            <a:endParaRPr lang="ru-RU" sz="2400" dirty="0">
              <a:solidFill>
                <a:schemeClr val="accent1">
                  <a:lumMod val="50000"/>
                </a:schemeClr>
              </a:solidFill>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643062"/>
            <a:ext cx="3888000" cy="1025311"/>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84" y="3689275"/>
            <a:ext cx="2171131" cy="720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3695" y="2447720"/>
            <a:ext cx="1141569" cy="1260000"/>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4000" y="3840471"/>
            <a:ext cx="2700000" cy="544304"/>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8849" y="1592720"/>
            <a:ext cx="2736000" cy="855000"/>
          </a:xfrm>
          <a:prstGeom prst="rect">
            <a:avLst/>
          </a:prstGeom>
        </p:spPr>
      </p:pic>
      <p:pic>
        <p:nvPicPr>
          <p:cNvPr id="16" name="Рисунок 15"/>
          <p:cNvPicPr>
            <a:picLocks noChangeAspect="1"/>
          </p:cNvPicPr>
          <p:nvPr/>
        </p:nvPicPr>
        <p:blipFill rotWithShape="1">
          <a:blip r:embed="rId8">
            <a:extLst>
              <a:ext uri="{28A0092B-C50C-407E-A947-70E740481C1C}">
                <a14:useLocalDpi xmlns:a14="http://schemas.microsoft.com/office/drawing/2010/main" val="0"/>
              </a:ext>
            </a:extLst>
          </a:blip>
          <a:srcRect t="22625" b="22205"/>
          <a:stretch/>
        </p:blipFill>
        <p:spPr>
          <a:xfrm>
            <a:off x="659306" y="2664929"/>
            <a:ext cx="2090800" cy="864000"/>
          </a:xfrm>
          <a:prstGeom prst="rect">
            <a:avLst/>
          </a:prstGeom>
        </p:spPr>
      </p:pic>
      <p:pic>
        <p:nvPicPr>
          <p:cNvPr id="11" name="Picture 3" descr="C:\Users\admin\Desktop\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20" y="4797151"/>
            <a:ext cx="1451143" cy="129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Desktop\id97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1997" y="4653136"/>
            <a:ext cx="1682003" cy="1682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4293613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b="1" dirty="0" smtClean="0"/>
              <a:t>Європейський альянс активних будинків. Найкращі будинки 2015-2016 р.р.</a:t>
            </a:r>
            <a:r>
              <a:rPr lang="en-US" sz="3600" b="1" dirty="0"/>
              <a:t> </a:t>
            </a:r>
            <a:r>
              <a:rPr lang="en-US" sz="2200" b="1" dirty="0"/>
              <a:t>https://www.activehouse.info/active-house-cases/</a:t>
            </a:r>
            <a:endParaRPr lang="ru-RU" sz="2200" b="1" dirty="0"/>
          </a:p>
        </p:txBody>
      </p:sp>
      <p:sp>
        <p:nvSpPr>
          <p:cNvPr id="3" name="Объект 2"/>
          <p:cNvSpPr>
            <a:spLocks noGrp="1"/>
          </p:cNvSpPr>
          <p:nvPr>
            <p:ph idx="1"/>
          </p:nvPr>
        </p:nvSpPr>
        <p:spPr/>
        <p:txBody>
          <a:bodyPr>
            <a:normAutofit fontScale="40000" lnSpcReduction="20000"/>
          </a:bodyPr>
          <a:lstStyle/>
          <a:p>
            <a:r>
              <a:rPr lang="en-US" b="1" dirty="0"/>
              <a:t>Active House Cases</a:t>
            </a:r>
          </a:p>
          <a:p>
            <a:r>
              <a:rPr lang="en-US" dirty="0"/>
              <a:t>The following cases are examples on projects that has included the Active House vision into their design parameters. The projects have been uploaded individual by the architect, designer, developer, owner etc.</a:t>
            </a:r>
          </a:p>
          <a:p>
            <a:r>
              <a:rPr lang="en-US" dirty="0"/>
              <a:t>You are also welcome to upload cases with relevant explanation about the 3 topics Comfort, Energy and Environment.</a:t>
            </a:r>
          </a:p>
          <a:p>
            <a:r>
              <a:rPr lang="en-US" dirty="0"/>
              <a:t>Cases that are fully explained and have an Active House Label or an Active House Radar designed or as an alternative to this, has been designed with high ambition within the 3 topics (Comfort Energy and Environment), will be evaluated by the web master and if relevant they will become highlighted cases, that can become project of the month.</a:t>
            </a:r>
          </a:p>
          <a:p>
            <a:r>
              <a:rPr lang="en-US" dirty="0"/>
              <a:t>You only need a login to upload your personal project, please </a:t>
            </a:r>
            <a:r>
              <a:rPr lang="en-US" dirty="0">
                <a:hlinkClick r:id="rId2"/>
              </a:rPr>
              <a:t>register as user</a:t>
            </a:r>
            <a:r>
              <a:rPr lang="en-US" dirty="0"/>
              <a:t> to get login password.</a:t>
            </a:r>
          </a:p>
          <a:p>
            <a:r>
              <a:rPr lang="en-US" dirty="0"/>
              <a:t>All uploaded projects will be connected to the Press feed, from where relevant articles and press materials will be identified. Projects that are not described properly can be removed from the site by the webmaster.</a:t>
            </a:r>
          </a:p>
          <a:p>
            <a:r>
              <a:rPr lang="en-US" cap="all" dirty="0">
                <a:hlinkClick r:id="rId3" tooltip="All Projects"/>
              </a:rPr>
              <a:t>ALL</a:t>
            </a:r>
            <a:endParaRPr lang="en-US" cap="all" dirty="0"/>
          </a:p>
          <a:p>
            <a:r>
              <a:rPr lang="en-US" cap="all" dirty="0">
                <a:hlinkClick r:id="rId4" tooltip="Projects of the month"/>
              </a:rPr>
              <a:t>PROJECTS OF THE MONTH</a:t>
            </a:r>
            <a:endParaRPr lang="en-US" cap="all" dirty="0"/>
          </a:p>
          <a:p>
            <a:r>
              <a:rPr lang="en-US" cap="all" dirty="0">
                <a:hlinkClick r:id="rId5" tooltip="Projects with label"/>
              </a:rPr>
              <a:t>PROJECTS WITH LABEL</a:t>
            </a:r>
            <a:endParaRPr lang="en-US" cap="all" dirty="0"/>
          </a:p>
          <a:p>
            <a:r>
              <a:rPr lang="en-US" cap="all" dirty="0">
                <a:hlinkClick r:id="rId6" tooltip="Projects with radar"/>
              </a:rPr>
              <a:t>PROJECTS WITH RADAR</a:t>
            </a:r>
            <a:endParaRPr lang="en-US" cap="all" dirty="0"/>
          </a:p>
          <a:p>
            <a:r>
              <a:rPr lang="en-US" cap="all" dirty="0">
                <a:hlinkClick r:id="rId7" tooltip="2016 award submission"/>
              </a:rPr>
              <a:t>2016 AWARD SUBMISSION</a:t>
            </a:r>
            <a:endParaRPr lang="en-US" cap="all" dirty="0"/>
          </a:p>
          <a:p>
            <a:r>
              <a:rPr lang="en-US" dirty="0">
                <a:hlinkClick r:id="rId8"/>
              </a:rPr>
              <a:t>PassivDom</a:t>
            </a:r>
          </a:p>
          <a:p>
            <a:r>
              <a:rPr lang="en-US" dirty="0">
                <a:hlinkClick r:id="rId9"/>
              </a:rPr>
              <a:t>KalaHouse- Passive ECO-Friendly Zero-Energy Smart House for Active Life</a:t>
            </a:r>
          </a:p>
          <a:p>
            <a:r>
              <a:rPr lang="en-US" dirty="0">
                <a:hlinkClick r:id="rId10"/>
              </a:rPr>
              <a:t>C-ASA – POLIMI SPORT OFFICE</a:t>
            </a:r>
          </a:p>
          <a:p>
            <a:r>
              <a:rPr lang="en-US" dirty="0">
                <a:hlinkClick r:id="rId11"/>
              </a:rPr>
              <a:t>Futura Home 2017</a:t>
            </a:r>
          </a:p>
          <a:p>
            <a:r>
              <a:rPr lang="en-US" dirty="0">
                <a:hlinkClick r:id="rId12"/>
              </a:rPr>
              <a:t>Green Solution House</a:t>
            </a:r>
          </a:p>
          <a:p>
            <a:r>
              <a:rPr lang="en-US" dirty="0">
                <a:hlinkClick r:id="rId13"/>
              </a:rPr>
              <a:t>Noordhout West, plan Hooghkamer Dorp</a:t>
            </a:r>
          </a:p>
          <a:p>
            <a:r>
              <a:rPr lang="en-US" dirty="0">
                <a:hlinkClick r:id="rId14"/>
              </a:rPr>
              <a:t>Maison Verte</a:t>
            </a:r>
          </a:p>
          <a:p>
            <a:r>
              <a:rPr lang="en-US" dirty="0">
                <a:hlinkClick r:id="rId15"/>
              </a:rPr>
              <a:t>Rhome</a:t>
            </a:r>
          </a:p>
          <a:p>
            <a:r>
              <a:rPr lang="en-US" dirty="0">
                <a:hlinkClick r:id="rId16"/>
              </a:rPr>
              <a:t>Future Active House Norway</a:t>
            </a:r>
          </a:p>
          <a:p>
            <a:r>
              <a:rPr lang="en-US" u="sng" dirty="0">
                <a:hlinkClick r:id="rId17"/>
              </a:rPr>
              <a:t>VELUX China Office</a:t>
            </a:r>
          </a:p>
          <a:p>
            <a:r>
              <a:rPr lang="en-US" dirty="0">
                <a:hlinkClick r:id="rId18"/>
              </a:rPr>
              <a:t>LichtAktiv Haus</a:t>
            </a:r>
          </a:p>
          <a:p>
            <a:r>
              <a:rPr lang="en-US" sz="3000" dirty="0">
                <a:solidFill>
                  <a:schemeClr val="tx2"/>
                </a:solidFill>
                <a:hlinkClick r:id="rId19"/>
              </a:rPr>
              <a:t>OptimaHouse</a:t>
            </a:r>
          </a:p>
          <a:p>
            <a:pPr marL="0" indent="0">
              <a:buNone/>
            </a:pPr>
            <a:r>
              <a:rPr lang="en-US" dirty="0"/>
              <a:t/>
            </a:r>
            <a:br>
              <a:rPr lang="en-US" dirty="0"/>
            </a:br>
            <a:endParaRPr lang="ru-RU" dirty="0"/>
          </a:p>
        </p:txBody>
      </p:sp>
      <p:pic>
        <p:nvPicPr>
          <p:cNvPr id="5"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00059" y="3429000"/>
            <a:ext cx="3712676" cy="278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admin\Desktop\1.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47136" y="-15749"/>
            <a:ext cx="33909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admin\Desktop\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207525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9340"/>
          <a:stretch/>
        </p:blipFill>
        <p:spPr>
          <a:xfrm>
            <a:off x="-1" y="0"/>
            <a:ext cx="9167531"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962759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4227" r="4324"/>
          <a:stretch/>
        </p:blipFill>
        <p:spPr>
          <a:xfrm>
            <a:off x="0" y="-1"/>
            <a:ext cx="9144000" cy="6858001"/>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832496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9718"/>
          <a:stretch/>
        </p:blipFill>
        <p:spPr>
          <a:xfrm>
            <a:off x="-1" y="0"/>
            <a:ext cx="9144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35099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6"/>
          <p:cNvSpPr>
            <a:spLocks noGrp="1"/>
          </p:cNvSpPr>
          <p:nvPr>
            <p:ph type="title"/>
          </p:nvPr>
        </p:nvSpPr>
        <p:spPr>
          <a:xfrm>
            <a:off x="323850" y="0"/>
            <a:ext cx="8569325" cy="692150"/>
          </a:xfrm>
        </p:spPr>
        <p:txBody>
          <a:bodyPr>
            <a:normAutofit fontScale="90000"/>
          </a:bodyPr>
          <a:lstStyle/>
          <a:p>
            <a:pPr algn="ctr"/>
            <a:r>
              <a:rPr lang="uk-UA" altLang="uk-UA" sz="2400" b="1" dirty="0" smtClean="0">
                <a:latin typeface="Times New Roman" pitchFamily="18" charset="0"/>
                <a:cs typeface="Times New Roman" pitchFamily="18" charset="0"/>
              </a:rPr>
              <a:t>Ієрархія законодавчої бази у сфері енергетичної ефективності будівель </a:t>
            </a:r>
            <a:endParaRPr lang="ru-RU" altLang="uk-UA" sz="2400" b="1" dirty="0" smtClean="0">
              <a:latin typeface="Times New Roman" pitchFamily="18" charset="0"/>
              <a:cs typeface="Times New Roman" pitchFamily="18" charset="0"/>
            </a:endParaRPr>
          </a:p>
        </p:txBody>
      </p:sp>
      <p:sp>
        <p:nvSpPr>
          <p:cNvPr id="5" name="Прямоугольник 4"/>
          <p:cNvSpPr/>
          <p:nvPr/>
        </p:nvSpPr>
        <p:spPr>
          <a:xfrm>
            <a:off x="3492500" y="836613"/>
            <a:ext cx="2519363" cy="10795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Цивільний кодекс України</a:t>
            </a:r>
          </a:p>
          <a:p>
            <a:pPr algn="ctr">
              <a:defRPr/>
            </a:pPr>
            <a:r>
              <a:rPr lang="ru-RU" sz="1000" dirty="0">
                <a:solidFill>
                  <a:prstClr val="black"/>
                </a:solidFill>
                <a:latin typeface="Times New Roman" pitchFamily="18" charset="0"/>
                <a:cs typeface="Times New Roman" pitchFamily="18" charset="0"/>
              </a:rPr>
              <a:t>врегулювання немайнових та майнових відносини, заснованих на юридичній рівності договірних засад у сфері енергетичної ефективності будівель</a:t>
            </a:r>
          </a:p>
          <a:p>
            <a:pPr algn="ctr">
              <a:defRPr/>
            </a:pPr>
            <a:endParaRPr lang="ru-RU" sz="1000" dirty="0">
              <a:solidFill>
                <a:prstClr val="black"/>
              </a:solidFill>
            </a:endParaRPr>
          </a:p>
        </p:txBody>
      </p:sp>
      <p:sp>
        <p:nvSpPr>
          <p:cNvPr id="7" name="Прямоугольник 6"/>
          <p:cNvSpPr/>
          <p:nvPr/>
        </p:nvSpPr>
        <p:spPr>
          <a:xfrm>
            <a:off x="179388" y="2492375"/>
            <a:ext cx="4248150" cy="57626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Укази Президента України  </a:t>
            </a:r>
          </a:p>
          <a:p>
            <a:pPr algn="ctr">
              <a:defRPr/>
            </a:pPr>
            <a:r>
              <a:rPr lang="uk-UA" sz="1000" dirty="0">
                <a:solidFill>
                  <a:prstClr val="black"/>
                </a:solidFill>
              </a:rPr>
              <a:t> </a:t>
            </a:r>
            <a:endParaRPr lang="ru-RU" sz="1000" dirty="0">
              <a:solidFill>
                <a:prstClr val="black"/>
              </a:solidFill>
            </a:endParaRPr>
          </a:p>
        </p:txBody>
      </p:sp>
      <p:sp>
        <p:nvSpPr>
          <p:cNvPr id="8" name="Прямоугольник 7"/>
          <p:cNvSpPr/>
          <p:nvPr/>
        </p:nvSpPr>
        <p:spPr>
          <a:xfrm>
            <a:off x="179388" y="3500438"/>
            <a:ext cx="3168650" cy="14414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Накази Міноегіону України</a:t>
            </a:r>
          </a:p>
          <a:p>
            <a:pPr algn="just">
              <a:buFont typeface="Arial" pitchFamily="34" charset="0"/>
              <a:buChar char="•"/>
              <a:defRPr/>
            </a:pPr>
            <a:r>
              <a:rPr lang="ru-RU" sz="1000" dirty="0">
                <a:solidFill>
                  <a:prstClr val="black"/>
                </a:solidFill>
                <a:latin typeface="Times New Roman" pitchFamily="18" charset="0"/>
                <a:cs typeface="Times New Roman" pitchFamily="18" charset="0"/>
              </a:rPr>
              <a:t>Галузева програма  енергоефективності та енергозбереження в житлово-клмунальному господарстві на 2010-2014 роки</a:t>
            </a:r>
          </a:p>
          <a:p>
            <a:pPr algn="just">
              <a:defRPr/>
            </a:pPr>
            <a:r>
              <a:rPr lang="ru-RU" sz="1000" dirty="0">
                <a:solidFill>
                  <a:prstClr val="black"/>
                </a:solidFill>
                <a:latin typeface="Times New Roman" pitchFamily="18" charset="0"/>
                <a:cs typeface="Times New Roman" pitchFamily="18" charset="0"/>
              </a:rPr>
              <a:t>(Мінжитлокомунгосп від 10.11.2009 № 352 ).</a:t>
            </a:r>
          </a:p>
          <a:p>
            <a:pPr algn="just">
              <a:buFont typeface="Arial" pitchFamily="34" charset="0"/>
              <a:buChar char="•"/>
              <a:defRPr/>
            </a:pPr>
            <a:r>
              <a:rPr lang="uk-UA" sz="1000" dirty="0">
                <a:solidFill>
                  <a:prstClr val="black"/>
                </a:solidFill>
                <a:latin typeface="Times New Roman" pitchFamily="18" charset="0"/>
                <a:cs typeface="Times New Roman" pitchFamily="18" charset="0"/>
              </a:rPr>
              <a:t>Галузева програма підвищення енергоефективності у будівництві на 2010-2014 роки</a:t>
            </a:r>
          </a:p>
          <a:p>
            <a:pPr>
              <a:defRPr/>
            </a:pPr>
            <a:r>
              <a:rPr lang="uk-UA" sz="1000" dirty="0">
                <a:solidFill>
                  <a:prstClr val="black"/>
                </a:solidFill>
                <a:latin typeface="Times New Roman" pitchFamily="18" charset="0"/>
                <a:cs typeface="Times New Roman" pitchFamily="18" charset="0"/>
              </a:rPr>
              <a:t>(Мінрегіон від 30.06.2009 № 257).</a:t>
            </a:r>
            <a:endParaRPr lang="uk-UA" sz="1000" dirty="0">
              <a:solidFill>
                <a:prstClr val="black"/>
              </a:solidFill>
            </a:endParaRPr>
          </a:p>
          <a:p>
            <a:pPr algn="ctr">
              <a:defRPr/>
            </a:pPr>
            <a:endParaRPr lang="ru-RU" sz="1000" dirty="0">
              <a:solidFill>
                <a:prstClr val="black"/>
              </a:solidFill>
            </a:endParaRPr>
          </a:p>
        </p:txBody>
      </p:sp>
      <p:sp>
        <p:nvSpPr>
          <p:cNvPr id="10" name="Прямоугольник 9"/>
          <p:cNvSpPr/>
          <p:nvPr/>
        </p:nvSpPr>
        <p:spPr>
          <a:xfrm>
            <a:off x="3492500" y="3500438"/>
            <a:ext cx="2663825" cy="14414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Державні програми</a:t>
            </a:r>
          </a:p>
          <a:p>
            <a:pPr>
              <a:buFont typeface="Arial" pitchFamily="34" charset="0"/>
              <a:buChar char="•"/>
              <a:defRPr/>
            </a:pPr>
            <a:r>
              <a:rPr lang="uk-UA" sz="1000" dirty="0">
                <a:solidFill>
                  <a:prstClr val="black"/>
                </a:solidFill>
                <a:latin typeface="Times New Roman" pitchFamily="18" charset="0"/>
                <a:cs typeface="Times New Roman" pitchFamily="18" charset="0"/>
              </a:rPr>
              <a:t>Державна цільова економічна програма енергоефективності і розвитку сфери виробництва енергоносіїв з відновлюваних джерел енергії та альтернативних видів палива на 2010-2015 роки;</a:t>
            </a:r>
          </a:p>
          <a:p>
            <a:pPr>
              <a:buFont typeface="Arial" pitchFamily="34" charset="0"/>
              <a:buChar char="•"/>
              <a:defRPr/>
            </a:pPr>
            <a:r>
              <a:rPr lang="uk-UA" sz="1000" dirty="0">
                <a:solidFill>
                  <a:prstClr val="black"/>
                </a:solidFill>
                <a:latin typeface="Times New Roman" pitchFamily="18" charset="0"/>
                <a:cs typeface="Times New Roman" pitchFamily="18" charset="0"/>
              </a:rPr>
              <a:t> Загальнодержавна програма реформування і розвитку житлово-комунального господарства на 2009-2014 роки.</a:t>
            </a:r>
            <a:endParaRPr lang="ru-RU" sz="1000" dirty="0">
              <a:solidFill>
                <a:prstClr val="black"/>
              </a:solidFill>
              <a:latin typeface="Times New Roman" pitchFamily="18" charset="0"/>
              <a:cs typeface="Times New Roman" pitchFamily="18" charset="0"/>
            </a:endParaRPr>
          </a:p>
        </p:txBody>
      </p:sp>
      <p:sp>
        <p:nvSpPr>
          <p:cNvPr id="11" name="Прямоугольник 10"/>
          <p:cNvSpPr/>
          <p:nvPr/>
        </p:nvSpPr>
        <p:spPr>
          <a:xfrm>
            <a:off x="1403350" y="5157788"/>
            <a:ext cx="6913563" cy="79216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Державні будівельні норми</a:t>
            </a:r>
          </a:p>
          <a:p>
            <a:pPr>
              <a:defRPr/>
            </a:pPr>
            <a:r>
              <a:rPr lang="uk-UA" sz="1000" dirty="0">
                <a:solidFill>
                  <a:prstClr val="black"/>
                </a:solidFill>
                <a:latin typeface="Times New Roman" pitchFamily="18" charset="0"/>
                <a:cs typeface="Times New Roman" pitchFamily="18" charset="0"/>
              </a:rPr>
              <a:t>Визначення енергетичної ефективністі будівель</a:t>
            </a:r>
            <a:endParaRPr lang="ru-RU" sz="1000" dirty="0">
              <a:solidFill>
                <a:prstClr val="black"/>
              </a:solidFill>
              <a:latin typeface="Times New Roman" pitchFamily="18" charset="0"/>
              <a:cs typeface="Times New Roman" pitchFamily="18" charset="0"/>
            </a:endParaRPr>
          </a:p>
          <a:p>
            <a:pPr>
              <a:buFontTx/>
              <a:buChar char="•"/>
              <a:defRPr/>
            </a:pPr>
            <a:r>
              <a:rPr lang="uk-UA" sz="1000" dirty="0">
                <a:solidFill>
                  <a:prstClr val="black"/>
                </a:solidFill>
                <a:latin typeface="Times New Roman" pitchFamily="18" charset="0"/>
                <a:cs typeface="Times New Roman" pitchFamily="18" charset="0"/>
              </a:rPr>
              <a:t>ДБН В.1.2-11:2008 «Основні вимоги до будівель і споруд. Економія енергії», наказом Мінрегіонбуду від 26.01.2008 № 36;</a:t>
            </a:r>
            <a:endParaRPr lang="ru-RU" sz="1000" dirty="0">
              <a:solidFill>
                <a:prstClr val="black"/>
              </a:solidFill>
              <a:latin typeface="Times New Roman" pitchFamily="18" charset="0"/>
              <a:cs typeface="Times New Roman" pitchFamily="18" charset="0"/>
            </a:endParaRPr>
          </a:p>
          <a:p>
            <a:pPr>
              <a:buFontTx/>
              <a:buChar char="•"/>
              <a:defRPr/>
            </a:pPr>
            <a:r>
              <a:rPr lang="uk-UA" sz="1000" dirty="0">
                <a:solidFill>
                  <a:prstClr val="black"/>
                </a:solidFill>
                <a:latin typeface="Times New Roman" pitchFamily="18" charset="0"/>
                <a:cs typeface="Times New Roman" pitchFamily="18" charset="0"/>
              </a:rPr>
              <a:t>ДБН В.2.6-31:2016 «Теплова ізоляція будівель», наказ Мінрегіонбуду від 09.09.2006 № 301;</a:t>
            </a:r>
            <a:endParaRPr lang="ru-RU" sz="1000" dirty="0">
              <a:solidFill>
                <a:prstClr val="black"/>
              </a:solidFill>
              <a:latin typeface="Times New Roman" pitchFamily="18" charset="0"/>
              <a:cs typeface="Times New Roman" pitchFamily="18" charset="0"/>
            </a:endParaRPr>
          </a:p>
          <a:p>
            <a:pPr algn="ctr">
              <a:defRPr/>
            </a:pPr>
            <a:endParaRPr lang="ru-RU" sz="1000" dirty="0">
              <a:solidFill>
                <a:prstClr val="black"/>
              </a:solidFill>
            </a:endParaRPr>
          </a:p>
        </p:txBody>
      </p:sp>
      <p:sp>
        <p:nvSpPr>
          <p:cNvPr id="12" name="Прямоугольник 11"/>
          <p:cNvSpPr/>
          <p:nvPr/>
        </p:nvSpPr>
        <p:spPr>
          <a:xfrm>
            <a:off x="611188" y="6092825"/>
            <a:ext cx="8064500" cy="64928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Державні стандарти</a:t>
            </a:r>
          </a:p>
          <a:p>
            <a:pPr algn="just">
              <a:defRPr/>
            </a:pPr>
            <a:r>
              <a:rPr lang="uk-UA" sz="1000" dirty="0">
                <a:solidFill>
                  <a:prstClr val="black"/>
                </a:solidFill>
                <a:latin typeface="Times New Roman" pitchFamily="18" charset="0"/>
                <a:cs typeface="Times New Roman" pitchFamily="18" charset="0"/>
              </a:rPr>
              <a:t>Визначення енергетичної ефективністі будівель</a:t>
            </a:r>
            <a:endParaRPr lang="ru-RU" sz="1000" dirty="0">
              <a:solidFill>
                <a:prstClr val="black"/>
              </a:solidFill>
              <a:latin typeface="Times New Roman" pitchFamily="18" charset="0"/>
              <a:cs typeface="Times New Roman" pitchFamily="18" charset="0"/>
            </a:endParaRPr>
          </a:p>
          <a:p>
            <a:pPr>
              <a:buFont typeface="Arial" charset="0"/>
              <a:buChar char="•"/>
              <a:defRPr/>
            </a:pPr>
            <a:r>
              <a:rPr lang="ru-RU" sz="1000" dirty="0">
                <a:solidFill>
                  <a:prstClr val="black"/>
                </a:solidFill>
                <a:latin typeface="Times New Roman" pitchFamily="18" charset="0"/>
                <a:cs typeface="Times New Roman" pitchFamily="18" charset="0"/>
              </a:rPr>
              <a:t>ДСТУ Б А.2.2-8:2010 «Розділ «Енергоефективність» у складі проектної документації об'єктів» наказ Мінрегіонбуду  від 17.01.2010  № 82. </a:t>
            </a:r>
          </a:p>
          <a:p>
            <a:pPr algn="ctr">
              <a:defRPr/>
            </a:pPr>
            <a:endParaRPr lang="ru-RU" sz="1000" dirty="0">
              <a:solidFill>
                <a:prstClr val="black"/>
              </a:solidFill>
            </a:endParaRPr>
          </a:p>
        </p:txBody>
      </p:sp>
      <p:sp>
        <p:nvSpPr>
          <p:cNvPr id="13" name="Прямоугольник 12"/>
          <p:cNvSpPr/>
          <p:nvPr/>
        </p:nvSpPr>
        <p:spPr>
          <a:xfrm>
            <a:off x="6372225" y="3500438"/>
            <a:ext cx="2592388" cy="129698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Технічні регламенти</a:t>
            </a:r>
          </a:p>
          <a:p>
            <a:pPr algn="just">
              <a:defRPr/>
            </a:pPr>
            <a:r>
              <a:rPr lang="uk-UA" sz="1000" dirty="0">
                <a:solidFill>
                  <a:prstClr val="black"/>
                </a:solidFill>
                <a:latin typeface="Times New Roman" pitchFamily="18" charset="0"/>
                <a:cs typeface="Times New Roman" pitchFamily="18" charset="0"/>
              </a:rPr>
              <a:t>Постанова КМУ від 20.12.2006 №  1764 “Про затвердження Технічного регламенту будівельних виробів, будівель і  споруд”</a:t>
            </a:r>
          </a:p>
          <a:p>
            <a:pPr algn="just">
              <a:defRPr/>
            </a:pPr>
            <a:r>
              <a:rPr lang="uk-UA" sz="1000" dirty="0">
                <a:solidFill>
                  <a:prstClr val="black"/>
                </a:solidFill>
                <a:latin typeface="Times New Roman" pitchFamily="18" charset="0"/>
                <a:cs typeface="Times New Roman" pitchFamily="18" charset="0"/>
              </a:rPr>
              <a:t>Встановлює  6 основних вимог до споруд в т.ч.: </a:t>
            </a:r>
          </a:p>
          <a:p>
            <a:pPr algn="just">
              <a:defRPr/>
            </a:pPr>
            <a:r>
              <a:rPr lang="uk-UA" sz="1000" b="1" dirty="0">
                <a:solidFill>
                  <a:prstClr val="black"/>
                </a:solidFill>
                <a:latin typeface="Times New Roman" pitchFamily="18" charset="0"/>
                <a:cs typeface="Times New Roman" pitchFamily="18" charset="0"/>
              </a:rPr>
              <a:t>економія енергії  в будівлях </a:t>
            </a:r>
            <a:endParaRPr lang="ru-RU" sz="1000" b="1" dirty="0">
              <a:solidFill>
                <a:prstClr val="black"/>
              </a:solidFill>
              <a:latin typeface="Times New Roman" pitchFamily="18" charset="0"/>
              <a:cs typeface="Times New Roman" pitchFamily="18" charset="0"/>
            </a:endParaRPr>
          </a:p>
          <a:p>
            <a:pPr algn="ctr">
              <a:defRPr/>
            </a:pPr>
            <a:endParaRPr lang="ru-RU" sz="1000" dirty="0">
              <a:solidFill>
                <a:prstClr val="black"/>
              </a:solidFill>
            </a:endParaRPr>
          </a:p>
        </p:txBody>
      </p:sp>
      <p:sp>
        <p:nvSpPr>
          <p:cNvPr id="14" name="Прямоугольник 13"/>
          <p:cNvSpPr/>
          <p:nvPr/>
        </p:nvSpPr>
        <p:spPr>
          <a:xfrm>
            <a:off x="4932363" y="2492375"/>
            <a:ext cx="4032250" cy="86518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Постанови, розпорядження КМУ</a:t>
            </a:r>
          </a:p>
          <a:p>
            <a:pPr algn="ctr">
              <a:defRPr/>
            </a:pPr>
            <a:r>
              <a:rPr lang="uk-UA" sz="1000" dirty="0">
                <a:solidFill>
                  <a:prstClr val="black"/>
                </a:solidFill>
                <a:latin typeface="Times New Roman" pitchFamily="18" charset="0"/>
                <a:cs typeface="Times New Roman" pitchFamily="18" charset="0"/>
              </a:rPr>
              <a:t>Розпорядження КМУ від 24.07.2013 669-р “Про затвердження плану заходів щодо виконання регіональних та місцевих програм підвищення енергоефективності”</a:t>
            </a:r>
            <a:endParaRPr lang="ru-RU" sz="1000" dirty="0">
              <a:solidFill>
                <a:prstClr val="black"/>
              </a:solidFill>
              <a:latin typeface="Times New Roman" pitchFamily="18" charset="0"/>
              <a:cs typeface="Times New Roman" pitchFamily="18" charset="0"/>
            </a:endParaRPr>
          </a:p>
          <a:p>
            <a:pPr algn="ctr">
              <a:defRPr/>
            </a:pPr>
            <a:endParaRPr lang="ru-RU" sz="1000" dirty="0">
              <a:solidFill>
                <a:prstClr val="black"/>
              </a:solidFill>
            </a:endParaRPr>
          </a:p>
        </p:txBody>
      </p:sp>
      <p:sp>
        <p:nvSpPr>
          <p:cNvPr id="15" name="Прямоугольник 14"/>
          <p:cNvSpPr/>
          <p:nvPr/>
        </p:nvSpPr>
        <p:spPr>
          <a:xfrm>
            <a:off x="179388" y="1125538"/>
            <a:ext cx="3240087" cy="115093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Закон України “Про енергозбереження”</a:t>
            </a:r>
            <a:r>
              <a:rPr lang="ru-RU" sz="1200" b="1" dirty="0">
                <a:solidFill>
                  <a:prstClr val="white"/>
                </a:solidFill>
              </a:rPr>
              <a:t> </a:t>
            </a:r>
          </a:p>
          <a:p>
            <a:pPr algn="ctr">
              <a:defRPr/>
            </a:pPr>
            <a:endParaRPr lang="ru-RU" sz="1000" dirty="0">
              <a:solidFill>
                <a:prstClr val="white"/>
              </a:solidFill>
            </a:endParaRPr>
          </a:p>
          <a:p>
            <a:pPr>
              <a:defRPr/>
            </a:pPr>
            <a:r>
              <a:rPr lang="ru-RU" sz="1000" dirty="0">
                <a:solidFill>
                  <a:prstClr val="black"/>
                </a:solidFill>
              </a:rPr>
              <a:t>- </a:t>
            </a:r>
            <a:r>
              <a:rPr lang="ru-RU" sz="1000" dirty="0">
                <a:solidFill>
                  <a:prstClr val="black"/>
                </a:solidFill>
                <a:latin typeface="Times New Roman" pitchFamily="18" charset="0"/>
                <a:cs typeface="Times New Roman" pitchFamily="18" charset="0"/>
              </a:rPr>
              <a:t>напрямів використання фондів енергозбереження;</a:t>
            </a:r>
          </a:p>
          <a:p>
            <a:pPr>
              <a:buFontTx/>
              <a:buChar char="-"/>
              <a:defRPr/>
            </a:pPr>
            <a:r>
              <a:rPr lang="ru-RU" sz="1000" dirty="0">
                <a:solidFill>
                  <a:prstClr val="black"/>
                </a:solidFill>
                <a:latin typeface="Times New Roman" pitchFamily="18" charset="0"/>
                <a:cs typeface="Times New Roman" pitchFamily="18" charset="0"/>
              </a:rPr>
              <a:t>стимулювання енергозбереження;</a:t>
            </a:r>
          </a:p>
          <a:p>
            <a:pPr>
              <a:buFontTx/>
              <a:buChar char="-"/>
              <a:defRPr/>
            </a:pPr>
            <a:r>
              <a:rPr lang="ru-RU" sz="1000" dirty="0">
                <a:solidFill>
                  <a:prstClr val="black"/>
                </a:solidFill>
                <a:latin typeface="Times New Roman" pitchFamily="18" charset="0"/>
                <a:cs typeface="Times New Roman" pitchFamily="18" charset="0"/>
              </a:rPr>
              <a:t>нормативів витрат паливно-енергетичних ресурсів</a:t>
            </a:r>
          </a:p>
          <a:p>
            <a:pPr algn="ctr">
              <a:defRPr/>
            </a:pPr>
            <a:endParaRPr lang="ru-RU" sz="1000" dirty="0">
              <a:solidFill>
                <a:prstClr val="black"/>
              </a:solidFill>
            </a:endParaRPr>
          </a:p>
        </p:txBody>
      </p:sp>
      <p:sp>
        <p:nvSpPr>
          <p:cNvPr id="16" name="Прямоугольник 15"/>
          <p:cNvSpPr/>
          <p:nvPr/>
        </p:nvSpPr>
        <p:spPr>
          <a:xfrm>
            <a:off x="6084888" y="1125538"/>
            <a:ext cx="2735262" cy="100806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200" b="1" dirty="0">
                <a:solidFill>
                  <a:prstClr val="black"/>
                </a:solidFill>
              </a:rPr>
              <a:t>Закон України “Про нормування у будівництві”</a:t>
            </a:r>
            <a:endParaRPr lang="ru-RU" sz="1200" b="1" dirty="0">
              <a:solidFill>
                <a:prstClr val="black"/>
              </a:solidFill>
            </a:endParaRPr>
          </a:p>
        </p:txBody>
      </p:sp>
      <p:cxnSp>
        <p:nvCxnSpPr>
          <p:cNvPr id="53" name="Прямая со стрелкой 52"/>
          <p:cNvCxnSpPr/>
          <p:nvPr/>
        </p:nvCxnSpPr>
        <p:spPr>
          <a:xfrm rot="5400000">
            <a:off x="6299201" y="2781300"/>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a:stCxn id="11" idx="2"/>
          </p:cNvCxnSpPr>
          <p:nvPr/>
        </p:nvCxnSpPr>
        <p:spPr>
          <a:xfrm rot="5400000">
            <a:off x="4787900" y="6021388"/>
            <a:ext cx="1444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stCxn id="7" idx="3"/>
          </p:cNvCxnSpPr>
          <p:nvPr/>
        </p:nvCxnSpPr>
        <p:spPr>
          <a:xfrm flipV="1">
            <a:off x="4427538" y="2781300"/>
            <a:ext cx="5048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14" idx="2"/>
            <a:endCxn id="13" idx="0"/>
          </p:cNvCxnSpPr>
          <p:nvPr/>
        </p:nvCxnSpPr>
        <p:spPr>
          <a:xfrm rot="16200000" flipH="1">
            <a:off x="7237413" y="3068638"/>
            <a:ext cx="142875" cy="720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4" idx="2"/>
            <a:endCxn id="10" idx="0"/>
          </p:cNvCxnSpPr>
          <p:nvPr/>
        </p:nvCxnSpPr>
        <p:spPr>
          <a:xfrm rot="5400000">
            <a:off x="5815013" y="2366963"/>
            <a:ext cx="142875" cy="2124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14" idx="2"/>
            <a:endCxn id="8" idx="0"/>
          </p:cNvCxnSpPr>
          <p:nvPr/>
        </p:nvCxnSpPr>
        <p:spPr>
          <a:xfrm rot="5400000">
            <a:off x="4284663" y="836613"/>
            <a:ext cx="142875" cy="5184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Соединительная линия уступом 84"/>
          <p:cNvCxnSpPr>
            <a:stCxn id="16" idx="3"/>
            <a:endCxn id="13" idx="3"/>
          </p:cNvCxnSpPr>
          <p:nvPr/>
        </p:nvCxnSpPr>
        <p:spPr>
          <a:xfrm>
            <a:off x="8820150" y="1628775"/>
            <a:ext cx="144463" cy="2520950"/>
          </a:xfrm>
          <a:prstGeom prst="bentConnector3">
            <a:avLst>
              <a:gd name="adj1" fmla="val 25848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Прямая со стрелкой 87"/>
          <p:cNvCxnSpPr>
            <a:stCxn id="10" idx="1"/>
            <a:endCxn id="8" idx="3"/>
          </p:cNvCxnSpPr>
          <p:nvPr/>
        </p:nvCxnSpPr>
        <p:spPr>
          <a:xfrm rot="10800000">
            <a:off x="3348038" y="422116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a:stCxn id="13" idx="2"/>
            <a:endCxn id="11" idx="0"/>
          </p:cNvCxnSpPr>
          <p:nvPr/>
        </p:nvCxnSpPr>
        <p:spPr>
          <a:xfrm rot="5400000">
            <a:off x="6084094" y="3572669"/>
            <a:ext cx="360363" cy="2809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a:stCxn id="8" idx="2"/>
            <a:endCxn id="11" idx="0"/>
          </p:cNvCxnSpPr>
          <p:nvPr/>
        </p:nvCxnSpPr>
        <p:spPr>
          <a:xfrm rot="16200000" flipH="1">
            <a:off x="3203576" y="3502025"/>
            <a:ext cx="215900" cy="3095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Shape 93"/>
          <p:cNvCxnSpPr>
            <a:endCxn id="16" idx="0"/>
          </p:cNvCxnSpPr>
          <p:nvPr/>
        </p:nvCxnSpPr>
        <p:spPr>
          <a:xfrm>
            <a:off x="6011863" y="981075"/>
            <a:ext cx="1439862" cy="14446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hape 95"/>
          <p:cNvCxnSpPr>
            <a:endCxn id="15" idx="0"/>
          </p:cNvCxnSpPr>
          <p:nvPr/>
        </p:nvCxnSpPr>
        <p:spPr>
          <a:xfrm rot="10800000" flipV="1">
            <a:off x="1800225" y="908050"/>
            <a:ext cx="1692275" cy="21748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hape 102"/>
          <p:cNvCxnSpPr>
            <a:stCxn id="15" idx="2"/>
          </p:cNvCxnSpPr>
          <p:nvPr/>
        </p:nvCxnSpPr>
        <p:spPr>
          <a:xfrm rot="16200000" flipH="1">
            <a:off x="4589462" y="-512762"/>
            <a:ext cx="73025" cy="565150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a:endCxn id="16" idx="2"/>
          </p:cNvCxnSpPr>
          <p:nvPr/>
        </p:nvCxnSpPr>
        <p:spPr>
          <a:xfrm rot="5400000" flipH="1" flipV="1">
            <a:off x="7343775" y="2241550"/>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Прямая со стрелкой 108"/>
          <p:cNvCxnSpPr>
            <a:endCxn id="14" idx="0"/>
          </p:cNvCxnSpPr>
          <p:nvPr/>
        </p:nvCxnSpPr>
        <p:spPr>
          <a:xfrm rot="16200000" flipH="1">
            <a:off x="6877050" y="2420938"/>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Прямая со стрелкой 111"/>
          <p:cNvCxnSpPr/>
          <p:nvPr/>
        </p:nvCxnSpPr>
        <p:spPr>
          <a:xfrm rot="5400000">
            <a:off x="2051050" y="2420938"/>
            <a:ext cx="1444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577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9760"/>
          <a:stretch/>
        </p:blipFill>
        <p:spPr>
          <a:xfrm>
            <a:off x="-2" y="0"/>
            <a:ext cx="9144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960070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083913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r="12535"/>
          <a:stretch/>
        </p:blipFill>
        <p:spPr>
          <a:xfrm>
            <a:off x="-1" y="0"/>
            <a:ext cx="9144001"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351418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9296" r="1126"/>
          <a:stretch/>
        </p:blipFill>
        <p:spPr>
          <a:xfrm>
            <a:off x="0" y="0"/>
            <a:ext cx="9180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1"/>
            <a:ext cx="2103983" cy="540000"/>
          </a:xfrm>
          <a:prstGeom prst="rect">
            <a:avLst/>
          </a:prstGeom>
        </p:spPr>
      </p:pic>
    </p:spTree>
    <p:extLst>
      <p:ext uri="{BB962C8B-B14F-4D97-AF65-F5344CB8AC3E}">
        <p14:creationId xmlns:p14="http://schemas.microsoft.com/office/powerpoint/2010/main" val="433443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1281"/>
          <a:stretch/>
        </p:blipFill>
        <p:spPr>
          <a:xfrm>
            <a:off x="0" y="0"/>
            <a:ext cx="9144000" cy="6858000"/>
          </a:xfrm>
          <a:prstGeom prst="rect">
            <a:avLst/>
          </a:prstGeom>
        </p:spPr>
      </p:pic>
      <p:pic>
        <p:nvPicPr>
          <p:cNvPr id="4"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690217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6337" r="5212"/>
          <a:stretch/>
        </p:blipFill>
        <p:spPr>
          <a:xfrm>
            <a:off x="0" y="0"/>
            <a:ext cx="9144000" cy="6881204"/>
          </a:xfrm>
          <a:prstGeom prst="rect">
            <a:avLst/>
          </a:prstGeom>
        </p:spPr>
      </p:pic>
      <p:pic>
        <p:nvPicPr>
          <p:cNvPr id="4"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291883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972" r="6760"/>
          <a:stretch/>
        </p:blipFill>
        <p:spPr>
          <a:xfrm>
            <a:off x="0" y="-1"/>
            <a:ext cx="9144000" cy="6858001"/>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319997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34368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22911" b="17747"/>
          <a:stretch/>
        </p:blipFill>
        <p:spPr>
          <a:xfrm>
            <a:off x="0" y="0"/>
            <a:ext cx="9144000" cy="6890002"/>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4167349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748360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179388" y="188913"/>
            <a:ext cx="8964612" cy="719137"/>
          </a:xfrm>
        </p:spPr>
        <p:txBody>
          <a:bodyPr>
            <a:normAutofit fontScale="90000"/>
          </a:bodyPr>
          <a:lstStyle/>
          <a:p>
            <a:pPr algn="ctr" eaLnBrk="1" hangingPunct="1"/>
            <a:r>
              <a:rPr lang="uk-UA" altLang="uk-UA" sz="2400" b="1" dirty="0" smtClean="0">
                <a:latin typeface="Times New Roman" pitchFamily="18" charset="0"/>
              </a:rPr>
              <a:t>Спроби удосконалення законодавства у сфері енергоефективності</a:t>
            </a:r>
            <a:endParaRPr lang="ru-RU" altLang="uk-UA" sz="2400" b="1" dirty="0" smtClean="0">
              <a:latin typeface="Times New Roman" pitchFamily="18" charset="0"/>
            </a:endParaRPr>
          </a:p>
        </p:txBody>
      </p:sp>
      <p:sp>
        <p:nvSpPr>
          <p:cNvPr id="9219" name="Rectangle 3"/>
          <p:cNvSpPr>
            <a:spLocks noGrp="1"/>
          </p:cNvSpPr>
          <p:nvPr>
            <p:ph type="body" idx="1"/>
          </p:nvPr>
        </p:nvSpPr>
        <p:spPr>
          <a:xfrm>
            <a:off x="457200" y="1268413"/>
            <a:ext cx="8507413" cy="5184775"/>
          </a:xfrm>
        </p:spPr>
        <p:txBody>
          <a:bodyPr/>
          <a:lstStyle/>
          <a:p>
            <a:pPr eaLnBrk="1" hangingPunct="1">
              <a:lnSpc>
                <a:spcPct val="90000"/>
              </a:lnSpc>
              <a:buFont typeface="Wingdings 2" pitchFamily="18" charset="2"/>
              <a:buNone/>
              <a:defRPr/>
            </a:pPr>
            <a:r>
              <a:rPr lang="uk-UA" altLang="uk-UA" sz="2200" b="1" u="sng" dirty="0" smtClean="0">
                <a:latin typeface="Times New Roman" pitchFamily="18" charset="0"/>
              </a:rPr>
              <a:t>2009 рік </a:t>
            </a:r>
          </a:p>
          <a:p>
            <a:pPr eaLnBrk="1" hangingPunct="1">
              <a:lnSpc>
                <a:spcPct val="90000"/>
              </a:lnSpc>
              <a:buFont typeface="Wingdings 2" pitchFamily="18" charset="2"/>
              <a:buNone/>
              <a:defRPr/>
            </a:pPr>
            <a:r>
              <a:rPr lang="uk-UA" altLang="uk-UA" sz="1800" dirty="0" smtClean="0">
                <a:latin typeface="Times New Roman" pitchFamily="18" charset="0"/>
              </a:rPr>
              <a:t>Проект Закону України “Про енергоефективність будівель” </a:t>
            </a:r>
          </a:p>
          <a:p>
            <a:pPr eaLnBrk="1" hangingPunct="1">
              <a:lnSpc>
                <a:spcPct val="90000"/>
              </a:lnSpc>
              <a:buFont typeface="Wingdings 2" pitchFamily="18" charset="2"/>
              <a:buNone/>
              <a:defRPr/>
            </a:pPr>
            <a:r>
              <a:rPr lang="uk-UA" altLang="uk-UA" sz="1800" dirty="0" smtClean="0">
                <a:latin typeface="Times New Roman" pitchFamily="18" charset="0"/>
              </a:rPr>
              <a:t>(відкликаний 11.03.2010, внесений Кабінетом Мністрів України) </a:t>
            </a:r>
          </a:p>
          <a:p>
            <a:pPr eaLnBrk="1" hangingPunct="1">
              <a:lnSpc>
                <a:spcPct val="90000"/>
              </a:lnSpc>
              <a:buFont typeface="Wingdings 2" pitchFamily="18" charset="2"/>
              <a:buNone/>
              <a:defRPr/>
            </a:pPr>
            <a:r>
              <a:rPr lang="uk-UA" altLang="uk-UA" sz="2200" b="1" u="sng" dirty="0" smtClean="0">
                <a:latin typeface="Times New Roman" pitchFamily="18" charset="0"/>
              </a:rPr>
              <a:t>2010 рік </a:t>
            </a:r>
          </a:p>
          <a:p>
            <a:pPr eaLnBrk="1" hangingPunct="1">
              <a:lnSpc>
                <a:spcPct val="90000"/>
              </a:lnSpc>
              <a:buFont typeface="Wingdings 2" pitchFamily="18" charset="2"/>
              <a:buNone/>
              <a:defRPr/>
            </a:pPr>
            <a:r>
              <a:rPr lang="uk-UA" altLang="uk-UA" sz="1800" dirty="0" smtClean="0">
                <a:latin typeface="Times New Roman" pitchFamily="18" charset="0"/>
              </a:rPr>
              <a:t>Проект Закону України “Про енергоефективність будівель” </a:t>
            </a:r>
          </a:p>
          <a:p>
            <a:pPr eaLnBrk="1" hangingPunct="1">
              <a:lnSpc>
                <a:spcPct val="90000"/>
              </a:lnSpc>
              <a:buFont typeface="Wingdings 2" pitchFamily="18" charset="2"/>
              <a:buNone/>
              <a:defRPr/>
            </a:pPr>
            <a:r>
              <a:rPr lang="uk-UA" altLang="uk-UA" sz="1800" dirty="0" smtClean="0">
                <a:latin typeface="Times New Roman" pitchFamily="18" charset="0"/>
              </a:rPr>
              <a:t>(внесений Народним депутатом України Одарченко Ю.В.</a:t>
            </a:r>
            <a:r>
              <a:rPr lang="uk-UA" altLang="uk-UA" sz="1800" dirty="0">
                <a:latin typeface="Times New Roman" pitchFamily="18" charset="0"/>
              </a:rPr>
              <a:t> </a:t>
            </a:r>
            <a:r>
              <a:rPr lang="uk-UA" altLang="uk-UA" sz="1800" dirty="0" smtClean="0">
                <a:latin typeface="Times New Roman" pitchFamily="18" charset="0"/>
              </a:rPr>
              <a:t>- не прийнятий)</a:t>
            </a:r>
          </a:p>
          <a:p>
            <a:pPr eaLnBrk="1" hangingPunct="1">
              <a:lnSpc>
                <a:spcPct val="90000"/>
              </a:lnSpc>
              <a:buFont typeface="Wingdings 2" pitchFamily="18" charset="2"/>
              <a:buNone/>
              <a:defRPr/>
            </a:pPr>
            <a:r>
              <a:rPr lang="uk-UA" altLang="uk-UA" sz="2200" b="1" u="sng" dirty="0" smtClean="0">
                <a:latin typeface="Times New Roman" pitchFamily="18" charset="0"/>
              </a:rPr>
              <a:t>2011 рік </a:t>
            </a:r>
          </a:p>
          <a:p>
            <a:pPr eaLnBrk="1" hangingPunct="1">
              <a:lnSpc>
                <a:spcPct val="90000"/>
              </a:lnSpc>
              <a:buFont typeface="Wingdings 2" pitchFamily="18" charset="2"/>
              <a:buNone/>
              <a:defRPr/>
            </a:pPr>
            <a:r>
              <a:rPr lang="uk-UA" altLang="uk-UA" sz="1800" dirty="0" smtClean="0">
                <a:latin typeface="Times New Roman" pitchFamily="18" charset="0"/>
              </a:rPr>
              <a:t>Проект Закону України “Про енергоефективність”</a:t>
            </a:r>
          </a:p>
          <a:p>
            <a:pPr eaLnBrk="1" hangingPunct="1">
              <a:lnSpc>
                <a:spcPct val="90000"/>
              </a:lnSpc>
              <a:buFont typeface="Wingdings 2" pitchFamily="18" charset="2"/>
              <a:buNone/>
              <a:defRPr/>
            </a:pPr>
            <a:r>
              <a:rPr lang="uk-UA" altLang="uk-UA" sz="1800" dirty="0" smtClean="0">
                <a:latin typeface="Times New Roman" pitchFamily="18" charset="0"/>
              </a:rPr>
              <a:t>(внесений народними депутатами Пашинський С.В., Дубовой О.Ф.</a:t>
            </a:r>
            <a:r>
              <a:rPr lang="uk-UA" altLang="uk-UA" sz="1800" dirty="0">
                <a:latin typeface="Times New Roman" pitchFamily="18" charset="0"/>
              </a:rPr>
              <a:t> </a:t>
            </a:r>
            <a:r>
              <a:rPr lang="uk-UA" altLang="uk-UA" sz="1800" dirty="0" smtClean="0">
                <a:latin typeface="Times New Roman" pitchFamily="18" charset="0"/>
              </a:rPr>
              <a:t>- не </a:t>
            </a:r>
            <a:r>
              <a:rPr lang="uk-UA" altLang="uk-UA" sz="1800" dirty="0">
                <a:latin typeface="Times New Roman" pitchFamily="18" charset="0"/>
              </a:rPr>
              <a:t>прийнятий </a:t>
            </a:r>
            <a:r>
              <a:rPr lang="uk-UA" altLang="uk-UA" sz="1800" dirty="0" smtClean="0">
                <a:latin typeface="Times New Roman" pitchFamily="18" charset="0"/>
              </a:rPr>
              <a:t>)</a:t>
            </a:r>
          </a:p>
          <a:p>
            <a:pPr eaLnBrk="1" hangingPunct="1">
              <a:lnSpc>
                <a:spcPct val="90000"/>
              </a:lnSpc>
              <a:buFont typeface="Wingdings 2" pitchFamily="18" charset="2"/>
              <a:buNone/>
              <a:defRPr/>
            </a:pPr>
            <a:r>
              <a:rPr lang="uk-UA" altLang="uk-UA" sz="2200" b="1" u="sng" dirty="0" smtClean="0">
                <a:latin typeface="Times New Roman" pitchFamily="18" charset="0"/>
              </a:rPr>
              <a:t>2012 рік </a:t>
            </a:r>
          </a:p>
          <a:p>
            <a:pPr marL="0" indent="0" eaLnBrk="1" hangingPunct="1">
              <a:lnSpc>
                <a:spcPct val="90000"/>
              </a:lnSpc>
              <a:buFont typeface="Wingdings 2" pitchFamily="18" charset="2"/>
              <a:buNone/>
              <a:defRPr/>
            </a:pPr>
            <a:r>
              <a:rPr lang="ru-RU" altLang="uk-UA" sz="1800" dirty="0" smtClean="0">
                <a:latin typeface="Times New Roman" pitchFamily="18" charset="0"/>
              </a:rPr>
              <a:t>Проект Закону </a:t>
            </a:r>
            <a:r>
              <a:rPr lang="uk-UA" altLang="uk-UA" sz="1800" dirty="0" smtClean="0">
                <a:latin typeface="Times New Roman" pitchFamily="18" charset="0"/>
              </a:rPr>
              <a:t>України “Про енергоефективність житлових та громадських будівель”  (внесений КМ У - </a:t>
            </a:r>
            <a:r>
              <a:rPr lang="uk-UA" altLang="uk-UA" sz="1800" b="1" dirty="0" smtClean="0">
                <a:latin typeface="Times New Roman" pitchFamily="18" charset="0"/>
              </a:rPr>
              <a:t>10 жовтня 2013 р.</a:t>
            </a:r>
            <a:r>
              <a:rPr lang="uk-UA" altLang="uk-UA" sz="1800" dirty="0" smtClean="0">
                <a:latin typeface="Times New Roman" pitchFamily="18" charset="0"/>
              </a:rPr>
              <a:t> </a:t>
            </a:r>
            <a:r>
              <a:rPr lang="uk-UA" sz="1800" b="1" dirty="0" smtClean="0"/>
              <a:t>не прийнято.</a:t>
            </a:r>
            <a:endParaRPr lang="uk-UA" altLang="uk-UA" sz="1800" dirty="0" smtClean="0">
              <a:latin typeface="Times New Roman" pitchFamily="18" charset="0"/>
            </a:endParaRPr>
          </a:p>
          <a:p>
            <a:pPr eaLnBrk="1" hangingPunct="1">
              <a:lnSpc>
                <a:spcPct val="90000"/>
              </a:lnSpc>
              <a:buFont typeface="Wingdings 2" pitchFamily="18" charset="2"/>
              <a:buNone/>
              <a:defRPr/>
            </a:pPr>
            <a:r>
              <a:rPr lang="uk-UA" altLang="uk-UA" sz="2200" b="1" u="sng" dirty="0" smtClean="0">
                <a:latin typeface="Times New Roman" pitchFamily="18" charset="0"/>
              </a:rPr>
              <a:t>2014 рік</a:t>
            </a:r>
          </a:p>
          <a:p>
            <a:pPr eaLnBrk="1" hangingPunct="1">
              <a:lnSpc>
                <a:spcPct val="90000"/>
              </a:lnSpc>
              <a:buFont typeface="Wingdings 2" pitchFamily="18" charset="2"/>
              <a:buNone/>
              <a:defRPr/>
            </a:pPr>
            <a:r>
              <a:rPr lang="uk-UA" altLang="uk-UA" sz="1800" dirty="0" smtClean="0">
                <a:latin typeface="Times New Roman" pitchFamily="18" charset="0"/>
              </a:rPr>
              <a:t>Проект Закону України “Про енергетичну ефективність будівель” (внесений КМ У, реєєстр.№1566 – в січні 2015 р. не прийнятий, відправлено на доопрацювання) </a:t>
            </a:r>
          </a:p>
        </p:txBody>
      </p:sp>
      <p:pic>
        <p:nvPicPr>
          <p:cNvPr id="4"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334490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1" y="0"/>
            <a:ext cx="4666849" cy="6858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985" y="0"/>
            <a:ext cx="5156015" cy="6858000"/>
          </a:xfrm>
          <a:prstGeom prst="rect">
            <a:avLst/>
          </a:prstGeom>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4130565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156015"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985" y="0"/>
            <a:ext cx="5156015" cy="6858000"/>
          </a:xfrm>
          <a:prstGeom prst="rect">
            <a:avLst/>
          </a:prstGeom>
        </p:spPr>
      </p:pic>
      <p:pic>
        <p:nvPicPr>
          <p:cNvPr id="4"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913480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465125" cy="335699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08" y="13182"/>
            <a:ext cx="4447592" cy="3343810"/>
          </a:xfrm>
          <a:prstGeom prst="rect">
            <a:avLst/>
          </a:prstGeom>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4635" b="15952"/>
          <a:stretch/>
        </p:blipFill>
        <p:spPr>
          <a:xfrm>
            <a:off x="0" y="3356992"/>
            <a:ext cx="4465124" cy="350100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124" y="3509157"/>
            <a:ext cx="4678876" cy="3348843"/>
          </a:xfrm>
          <a:prstGeom prst="rect">
            <a:avLst/>
          </a:prstGeom>
        </p:spPr>
      </p:pic>
      <p:pic>
        <p:nvPicPr>
          <p:cNvPr id="6"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352313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ChangeArrowheads="1"/>
          </p:cNvSpPr>
          <p:nvPr/>
        </p:nvSpPr>
        <p:spPr bwMode="auto">
          <a:xfrm>
            <a:off x="899592" y="1916832"/>
            <a:ext cx="7776864" cy="2736304"/>
          </a:xfrm>
          <a:prstGeom prst="rect">
            <a:avLst/>
          </a:prstGeom>
          <a:noFill/>
          <a:ln w="9525">
            <a:noFill/>
            <a:miter lim="800000"/>
            <a:headEnd/>
            <a:tailEnd/>
          </a:ln>
        </p:spPr>
        <p:txBody>
          <a:bodyPr lIns="0" tIns="0" rIns="0" bIns="0" anchor="b"/>
          <a:lstStyle/>
          <a:p>
            <a:pPr eaLnBrk="0" hangingPunct="0">
              <a:lnSpc>
                <a:spcPts val="2800"/>
              </a:lnSpc>
            </a:pPr>
            <a:endParaRPr kumimoji="1" lang="ru-RU" sz="8800" i="1" dirty="0" smtClean="0">
              <a:solidFill>
                <a:srgbClr val="C00000"/>
              </a:solidFill>
            </a:endParaRPr>
          </a:p>
          <a:p>
            <a:pPr eaLnBrk="0" hangingPunct="0">
              <a:lnSpc>
                <a:spcPts val="2800"/>
              </a:lnSpc>
            </a:pPr>
            <a:endParaRPr kumimoji="1" lang="ru-RU" sz="8800" i="1" dirty="0">
              <a:solidFill>
                <a:srgbClr val="C00000"/>
              </a:solidFill>
            </a:endParaRPr>
          </a:p>
          <a:p>
            <a:pPr eaLnBrk="0" hangingPunct="0">
              <a:lnSpc>
                <a:spcPts val="2800"/>
              </a:lnSpc>
            </a:pPr>
            <a:endParaRPr kumimoji="1" lang="ru-RU" sz="8800" i="1" dirty="0" smtClean="0">
              <a:solidFill>
                <a:srgbClr val="C00000"/>
              </a:solidFill>
            </a:endParaRPr>
          </a:p>
          <a:p>
            <a:pPr eaLnBrk="0" hangingPunct="0">
              <a:lnSpc>
                <a:spcPts val="2800"/>
              </a:lnSpc>
            </a:pPr>
            <a:endParaRPr kumimoji="1" lang="ru-RU" sz="8800" i="1" dirty="0" smtClean="0">
              <a:solidFill>
                <a:srgbClr val="C00000"/>
              </a:solidFill>
            </a:endParaRPr>
          </a:p>
          <a:p>
            <a:pPr eaLnBrk="0" hangingPunct="0">
              <a:lnSpc>
                <a:spcPts val="2800"/>
              </a:lnSpc>
            </a:pPr>
            <a:r>
              <a:rPr kumimoji="1" lang="ru-RU" sz="5400" i="1" dirty="0" smtClean="0">
                <a:solidFill>
                  <a:srgbClr val="C00000"/>
                </a:solidFill>
              </a:rPr>
              <a:t> </a:t>
            </a:r>
          </a:p>
          <a:p>
            <a:pPr algn="ctr" eaLnBrk="0" hangingPunct="0">
              <a:lnSpc>
                <a:spcPts val="2800"/>
              </a:lnSpc>
            </a:pPr>
            <a:endParaRPr kumimoji="1" lang="ru-RU" sz="9600" i="1" dirty="0" smtClean="0">
              <a:solidFill>
                <a:schemeClr val="accent4">
                  <a:lumMod val="50000"/>
                </a:schemeClr>
              </a:solidFill>
            </a:endParaRPr>
          </a:p>
          <a:p>
            <a:pPr algn="ctr" eaLnBrk="0" hangingPunct="0">
              <a:lnSpc>
                <a:spcPts val="2800"/>
              </a:lnSpc>
            </a:pPr>
            <a:endParaRPr kumimoji="1" lang="ru-RU" sz="9600" i="1" dirty="0">
              <a:solidFill>
                <a:schemeClr val="accent4">
                  <a:lumMod val="50000"/>
                </a:schemeClr>
              </a:solidFill>
            </a:endParaRPr>
          </a:p>
          <a:p>
            <a:pPr algn="ctr" eaLnBrk="0" hangingPunct="0">
              <a:lnSpc>
                <a:spcPts val="2800"/>
              </a:lnSpc>
            </a:pPr>
            <a:r>
              <a:rPr kumimoji="1" lang="ru-RU" sz="9600" i="1" dirty="0" smtClean="0">
                <a:solidFill>
                  <a:schemeClr val="accent4">
                    <a:lumMod val="50000"/>
                  </a:schemeClr>
                </a:solidFill>
              </a:rPr>
              <a:t>7930 кВт· год</a:t>
            </a:r>
          </a:p>
          <a:p>
            <a:pPr algn="ctr" eaLnBrk="0" hangingPunct="0">
              <a:lnSpc>
                <a:spcPts val="2800"/>
              </a:lnSpc>
            </a:pPr>
            <a:endParaRPr kumimoji="1" lang="uk-UA" sz="9600" i="1" dirty="0">
              <a:solidFill>
                <a:schemeClr val="accent4">
                  <a:lumMod val="50000"/>
                </a:schemeClr>
              </a:solidFill>
            </a:endParaRPr>
          </a:p>
          <a:p>
            <a:pPr algn="ctr" eaLnBrk="0" hangingPunct="0">
              <a:lnSpc>
                <a:spcPts val="2800"/>
              </a:lnSpc>
            </a:pPr>
            <a:endParaRPr kumimoji="1" lang="ru-RU" sz="3200" i="1" dirty="0" smtClean="0">
              <a:solidFill>
                <a:schemeClr val="accent4">
                  <a:lumMod val="50000"/>
                </a:schemeClr>
              </a:solidFill>
            </a:endParaRPr>
          </a:p>
          <a:p>
            <a:pPr algn="ctr" eaLnBrk="0" hangingPunct="0">
              <a:lnSpc>
                <a:spcPts val="2800"/>
              </a:lnSpc>
            </a:pPr>
            <a:r>
              <a:rPr kumimoji="1" lang="uk-UA" sz="4800" i="1" dirty="0" smtClean="0">
                <a:solidFill>
                  <a:srgbClr val="0070C0"/>
                </a:solidFill>
              </a:rPr>
              <a:t>6окВт•год/м.кв./рік</a:t>
            </a:r>
            <a:endParaRPr kumimoji="1" lang="ru-RU" sz="4800" i="1" dirty="0" smtClean="0">
              <a:solidFill>
                <a:srgbClr val="0070C0"/>
              </a:solidFill>
            </a:endParaRPr>
          </a:p>
        </p:txBody>
      </p:sp>
      <p:sp>
        <p:nvSpPr>
          <p:cNvPr id="9" name="Rectangle 7"/>
          <p:cNvSpPr txBox="1">
            <a:spLocks noChangeArrowheads="1"/>
          </p:cNvSpPr>
          <p:nvPr/>
        </p:nvSpPr>
        <p:spPr bwMode="auto">
          <a:xfrm>
            <a:off x="467543" y="4581128"/>
            <a:ext cx="8208913" cy="1584175"/>
          </a:xfrm>
          <a:prstGeom prst="rect">
            <a:avLst/>
          </a:prstGeom>
          <a:noFill/>
          <a:ln w="9525">
            <a:noFill/>
            <a:miter lim="800000"/>
            <a:headEnd/>
            <a:tailEnd/>
          </a:ln>
        </p:spPr>
        <p:txBody>
          <a:bodyPr lIns="0" tIns="0" rIns="0" bIns="0" anchor="b"/>
          <a:lstStyle/>
          <a:p>
            <a:pPr algn="ctr" eaLnBrk="0" hangingPunct="0">
              <a:lnSpc>
                <a:spcPts val="2800"/>
              </a:lnSpc>
            </a:pPr>
            <a:r>
              <a:rPr kumimoji="1" lang="ru-RU" sz="2000" i="1" dirty="0" smtClean="0">
                <a:solidFill>
                  <a:srgbClr val="FF0000"/>
                </a:solidFill>
                <a:latin typeface="Helvetica" panose="020B0604020202020204" pitchFamily="34" charset="0"/>
                <a:cs typeface="Helvetica" panose="020B0604020202020204" pitchFamily="34" charset="0"/>
              </a:rPr>
              <a:t>Сучасні будинки аналогічної площі в Україні споживають понад</a:t>
            </a:r>
          </a:p>
          <a:p>
            <a:pPr algn="ctr" eaLnBrk="0" hangingPunct="0">
              <a:lnSpc>
                <a:spcPts val="2800"/>
              </a:lnSpc>
            </a:pPr>
            <a:r>
              <a:rPr kumimoji="1" lang="ru-RU" sz="2800" i="1" dirty="0" smtClean="0">
                <a:solidFill>
                  <a:srgbClr val="FF0000"/>
                </a:solidFill>
                <a:latin typeface="Helvetica" panose="020B0604020202020204" pitchFamily="34" charset="0"/>
                <a:cs typeface="Helvetica" panose="020B0604020202020204" pitchFamily="34" charset="0"/>
              </a:rPr>
              <a:t>24 000 кВт· год за рік</a:t>
            </a:r>
          </a:p>
        </p:txBody>
      </p:sp>
      <p:sp>
        <p:nvSpPr>
          <p:cNvPr id="10" name="Rectangle 7"/>
          <p:cNvSpPr txBox="1">
            <a:spLocks noChangeArrowheads="1"/>
          </p:cNvSpPr>
          <p:nvPr/>
        </p:nvSpPr>
        <p:spPr bwMode="auto">
          <a:xfrm>
            <a:off x="899592" y="793592"/>
            <a:ext cx="7776864" cy="1123240"/>
          </a:xfrm>
          <a:prstGeom prst="rect">
            <a:avLst/>
          </a:prstGeom>
          <a:noFill/>
          <a:ln w="9525">
            <a:noFill/>
            <a:miter lim="800000"/>
            <a:headEnd/>
            <a:tailEnd/>
          </a:ln>
        </p:spPr>
        <p:txBody>
          <a:bodyPr lIns="0" tIns="0" rIns="0" bIns="0" anchor="b"/>
          <a:lstStyle/>
          <a:p>
            <a:pPr algn="ctr" eaLnBrk="0" hangingPunct="0">
              <a:lnSpc>
                <a:spcPts val="2800"/>
              </a:lnSpc>
            </a:pPr>
            <a:endParaRPr kumimoji="1" lang="uk-UA" sz="2800" b="1" dirty="0" smtClean="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endParaRPr kumimoji="1" lang="uk-UA" sz="2800" b="1" dirty="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endParaRPr kumimoji="1" lang="uk-UA" sz="2800" b="1" dirty="0" smtClean="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endParaRPr kumimoji="1" lang="uk-UA" sz="2800" b="1" dirty="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endParaRPr kumimoji="1" lang="uk-UA" sz="2800" b="1" dirty="0" smtClean="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endParaRPr kumimoji="1" lang="uk-UA" sz="2800" b="1" dirty="0">
              <a:solidFill>
                <a:schemeClr val="tx1">
                  <a:lumMod val="50000"/>
                </a:schemeClr>
              </a:solidFill>
              <a:latin typeface="Helvetica" panose="020B0604020202020204" pitchFamily="34" charset="0"/>
              <a:cs typeface="Helvetica" panose="020B0604020202020204" pitchFamily="34" charset="0"/>
            </a:endParaRPr>
          </a:p>
          <a:p>
            <a:pPr algn="ctr" eaLnBrk="0" hangingPunct="0">
              <a:lnSpc>
                <a:spcPts val="2800"/>
              </a:lnSpc>
            </a:pPr>
            <a:r>
              <a:rPr kumimoji="1" lang="uk-UA" sz="2800" b="1" dirty="0" smtClean="0">
                <a:solidFill>
                  <a:schemeClr val="accent1">
                    <a:lumMod val="50000"/>
                  </a:schemeClr>
                </a:solidFill>
                <a:latin typeface="Helvetica" panose="020B0604020202020204" pitchFamily="34" charset="0"/>
                <a:cs typeface="Helvetica" panose="020B0604020202020204" pitchFamily="34" charset="0"/>
              </a:rPr>
              <a:t>Спожито</a:t>
            </a:r>
            <a:r>
              <a:rPr kumimoji="1" lang="uk-UA" sz="2800" b="1" dirty="0">
                <a:solidFill>
                  <a:schemeClr val="accent1">
                    <a:lumMod val="50000"/>
                  </a:schemeClr>
                </a:solidFill>
                <a:latin typeface="Helvetica" panose="020B0604020202020204" pitchFamily="34" charset="0"/>
                <a:cs typeface="Helvetica" panose="020B0604020202020204" pitchFamily="34" charset="0"/>
              </a:rPr>
              <a:t> первинної</a:t>
            </a:r>
            <a:r>
              <a:rPr kumimoji="1" lang="uk-UA" sz="2800" b="1" dirty="0" smtClean="0">
                <a:solidFill>
                  <a:schemeClr val="accent1">
                    <a:lumMod val="50000"/>
                  </a:schemeClr>
                </a:solidFill>
                <a:latin typeface="Helvetica" panose="020B0604020202020204" pitchFamily="34" charset="0"/>
                <a:cs typeface="Helvetica" panose="020B0604020202020204" pitchFamily="34" charset="0"/>
              </a:rPr>
              <a:t> </a:t>
            </a:r>
            <a:r>
              <a:rPr kumimoji="1" lang="uk-UA" sz="2800" b="1" dirty="0">
                <a:solidFill>
                  <a:schemeClr val="accent1">
                    <a:lumMod val="50000"/>
                  </a:schemeClr>
                </a:solidFill>
                <a:latin typeface="Helvetica" panose="020B0604020202020204" pitchFamily="34" charset="0"/>
                <a:cs typeface="Helvetica" panose="020B0604020202020204" pitchFamily="34" charset="0"/>
              </a:rPr>
              <a:t>електроенергії </a:t>
            </a:r>
            <a:r>
              <a:rPr kumimoji="1" lang="uk-UA" sz="2800" b="1" dirty="0" smtClean="0">
                <a:solidFill>
                  <a:schemeClr val="accent1">
                    <a:lumMod val="50000"/>
                  </a:schemeClr>
                </a:solidFill>
                <a:latin typeface="Helvetica" panose="020B0604020202020204" pitchFamily="34" charset="0"/>
                <a:cs typeface="Helvetica" panose="020B0604020202020204" pitchFamily="34" charset="0"/>
              </a:rPr>
              <a:t>на всі потреби будинку за період</a:t>
            </a:r>
          </a:p>
          <a:p>
            <a:pPr algn="ctr" eaLnBrk="0" hangingPunct="0">
              <a:lnSpc>
                <a:spcPts val="2800"/>
              </a:lnSpc>
            </a:pPr>
            <a:r>
              <a:rPr kumimoji="1" lang="uk-UA" sz="2800" b="1" dirty="0" smtClean="0">
                <a:solidFill>
                  <a:schemeClr val="accent1">
                    <a:lumMod val="50000"/>
                  </a:schemeClr>
                </a:solidFill>
                <a:latin typeface="Helvetica" panose="020B0604020202020204" pitchFamily="34" charset="0"/>
                <a:cs typeface="Helvetica" panose="020B0604020202020204" pitchFamily="34" charset="0"/>
              </a:rPr>
              <a:t>10.06.2015 – 10.06.2016р.р.</a:t>
            </a:r>
            <a:endParaRPr kumimoji="1" lang="en-GB" sz="2800" b="1" dirty="0">
              <a:solidFill>
                <a:schemeClr val="accent1">
                  <a:lumMod val="50000"/>
                </a:schemeClr>
              </a:solidFill>
              <a:latin typeface="Helvetica" panose="020B0604020202020204" pitchFamily="34" charset="0"/>
              <a:cs typeface="Helvetica" panose="020B0604020202020204" pitchFamily="34" charset="0"/>
            </a:endParaRPr>
          </a:p>
        </p:txBody>
      </p:sp>
      <p:pic>
        <p:nvPicPr>
          <p:cNvPr id="11"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77172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8082" cy="6858000"/>
          </a:xfrm>
          <a:prstGeom prst="rect">
            <a:avLst/>
          </a:prstGeom>
        </p:spPr>
      </p:pic>
      <p:pic>
        <p:nvPicPr>
          <p:cNvPr id="4"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1060" y="3628"/>
            <a:ext cx="1032940" cy="48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02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52700" y="1069064"/>
            <a:ext cx="8676000" cy="565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e-BY"/>
          </a:p>
        </p:txBody>
      </p:sp>
      <p:pic>
        <p:nvPicPr>
          <p:cNvPr id="8" name="Рисунок 7" descr="23.png"/>
          <p:cNvPicPr>
            <a:picLocks noChangeAspect="1"/>
          </p:cNvPicPr>
          <p:nvPr/>
        </p:nvPicPr>
        <p:blipFill>
          <a:blip r:embed="rId2"/>
          <a:stretch>
            <a:fillRect/>
          </a:stretch>
        </p:blipFill>
        <p:spPr>
          <a:xfrm>
            <a:off x="4572700" y="2383420"/>
            <a:ext cx="4244888" cy="2916000"/>
          </a:xfrm>
          <a:prstGeom prst="rect">
            <a:avLst/>
          </a:prstGeom>
        </p:spPr>
      </p:pic>
      <p:pic>
        <p:nvPicPr>
          <p:cNvPr id="9" name="Рисунок 8" descr="4.png"/>
          <p:cNvPicPr>
            <a:picLocks noChangeAspect="1"/>
          </p:cNvPicPr>
          <p:nvPr/>
        </p:nvPicPr>
        <p:blipFill>
          <a:blip r:embed="rId3" cstate="screen"/>
          <a:stretch>
            <a:fillRect/>
          </a:stretch>
        </p:blipFill>
        <p:spPr>
          <a:xfrm>
            <a:off x="467544" y="1069064"/>
            <a:ext cx="4320000" cy="2951744"/>
          </a:xfrm>
          <a:prstGeom prst="rect">
            <a:avLst/>
          </a:prstGeom>
        </p:spPr>
      </p:pic>
      <p:pic>
        <p:nvPicPr>
          <p:cNvPr id="10" name="Рисунок 9" descr="12.png"/>
          <p:cNvPicPr>
            <a:picLocks noChangeAspect="1"/>
          </p:cNvPicPr>
          <p:nvPr/>
        </p:nvPicPr>
        <p:blipFill>
          <a:blip r:embed="rId4" cstate="screen"/>
          <a:stretch>
            <a:fillRect/>
          </a:stretch>
        </p:blipFill>
        <p:spPr>
          <a:xfrm>
            <a:off x="252702" y="3841420"/>
            <a:ext cx="4162313" cy="2844000"/>
          </a:xfrm>
          <a:prstGeom prst="rect">
            <a:avLst/>
          </a:prstGeom>
        </p:spPr>
      </p:pic>
      <p:sp>
        <p:nvSpPr>
          <p:cNvPr id="11" name="Rectangle 7"/>
          <p:cNvSpPr txBox="1">
            <a:spLocks noChangeArrowheads="1"/>
          </p:cNvSpPr>
          <p:nvPr/>
        </p:nvSpPr>
        <p:spPr bwMode="auto">
          <a:xfrm>
            <a:off x="2336140" y="460226"/>
            <a:ext cx="4594223" cy="428830"/>
          </a:xfrm>
          <a:prstGeom prst="rect">
            <a:avLst/>
          </a:prstGeom>
          <a:noFill/>
          <a:ln w="9525">
            <a:noFill/>
            <a:miter lim="800000"/>
            <a:headEnd/>
            <a:tailEnd/>
          </a:ln>
        </p:spPr>
        <p:txBody>
          <a:bodyPr lIns="0" tIns="0" rIns="0" bIns="0" anchor="b"/>
          <a:lstStyle/>
          <a:p>
            <a:pPr algn="ctr" eaLnBrk="0" hangingPunct="0">
              <a:lnSpc>
                <a:spcPts val="2800"/>
              </a:lnSpc>
            </a:pPr>
            <a:r>
              <a:rPr kumimoji="1" lang="uk-UA" sz="2400" b="1" dirty="0" smtClean="0">
                <a:solidFill>
                  <a:schemeClr val="accent1">
                    <a:lumMod val="50000"/>
                  </a:schemeClr>
                </a:solidFill>
                <a:latin typeface="Helvetica" panose="020B0604020202020204" pitchFamily="34" charset="0"/>
                <a:cs typeface="Helvetica" panose="020B0604020202020204" pitchFamily="34" charset="0"/>
              </a:rPr>
              <a:t>Природнє освітлення</a:t>
            </a:r>
            <a:endParaRPr kumimoji="1" lang="en-GB" sz="2400" b="1" dirty="0">
              <a:solidFill>
                <a:schemeClr val="accent1">
                  <a:lumMod val="50000"/>
                </a:schemeClr>
              </a:solidFill>
              <a:latin typeface="Helvetica" panose="020B0604020202020204" pitchFamily="34" charset="0"/>
              <a:cs typeface="Helvetica" panose="020B0604020202020204" pitchFamily="34" charset="0"/>
            </a:endParaRPr>
          </a:p>
        </p:txBody>
      </p:sp>
      <p:sp>
        <p:nvSpPr>
          <p:cNvPr id="12" name="Rectangle 7"/>
          <p:cNvSpPr txBox="1">
            <a:spLocks noChangeArrowheads="1"/>
          </p:cNvSpPr>
          <p:nvPr/>
        </p:nvSpPr>
        <p:spPr bwMode="auto">
          <a:xfrm>
            <a:off x="5090688" y="1094325"/>
            <a:ext cx="1903404" cy="1516640"/>
          </a:xfrm>
          <a:prstGeom prst="rect">
            <a:avLst/>
          </a:prstGeom>
          <a:noFill/>
          <a:ln w="9525">
            <a:noFill/>
            <a:miter lim="800000"/>
            <a:headEnd/>
            <a:tailEnd/>
          </a:ln>
        </p:spPr>
        <p:txBody>
          <a:bodyPr lIns="0" tIns="0" rIns="0" bIns="0" anchor="b"/>
          <a:lstStyle/>
          <a:p>
            <a:pPr algn="r" eaLnBrk="0" hangingPunct="0">
              <a:lnSpc>
                <a:spcPts val="2800"/>
              </a:lnSpc>
            </a:pPr>
            <a:r>
              <a:rPr kumimoji="1" lang="ru-RU" sz="1800" i="1" dirty="0" smtClean="0">
                <a:solidFill>
                  <a:schemeClr val="bg1"/>
                </a:solidFill>
              </a:rPr>
              <a:t>31,5 </a:t>
            </a:r>
            <a:r>
              <a:rPr kumimoji="1" lang="be-BY" sz="1800" i="1" dirty="0" smtClean="0">
                <a:solidFill>
                  <a:schemeClr val="bg1"/>
                </a:solidFill>
              </a:rPr>
              <a:t>% </a:t>
            </a:r>
            <a:r>
              <a:rPr kumimoji="1" lang="be-BY" i="1" dirty="0" smtClean="0">
                <a:solidFill>
                  <a:schemeClr val="bg1"/>
                </a:solidFill>
              </a:rPr>
              <a:t>вікон</a:t>
            </a:r>
            <a:endParaRPr kumimoji="1" lang="be-BY" sz="1800" i="1" dirty="0" smtClean="0">
              <a:solidFill>
                <a:schemeClr val="bg1"/>
              </a:solidFill>
            </a:endParaRPr>
          </a:p>
          <a:p>
            <a:pPr algn="r" eaLnBrk="0" hangingPunct="0">
              <a:lnSpc>
                <a:spcPts val="2800"/>
              </a:lnSpc>
            </a:pPr>
            <a:r>
              <a:rPr kumimoji="1" lang="ru-RU" i="1" dirty="0" smtClean="0">
                <a:solidFill>
                  <a:schemeClr val="bg1"/>
                </a:solidFill>
              </a:rPr>
              <a:t>відносно</a:t>
            </a:r>
            <a:r>
              <a:rPr kumimoji="1" lang="ru-RU" sz="1800" i="1" dirty="0" smtClean="0">
                <a:solidFill>
                  <a:schemeClr val="bg1"/>
                </a:solidFill>
              </a:rPr>
              <a:t>но </a:t>
            </a:r>
          </a:p>
          <a:p>
            <a:pPr algn="r" eaLnBrk="0" hangingPunct="0">
              <a:lnSpc>
                <a:spcPts val="2800"/>
              </a:lnSpc>
            </a:pPr>
            <a:r>
              <a:rPr kumimoji="1" lang="ru-RU" sz="1800" i="1" dirty="0" smtClean="0">
                <a:solidFill>
                  <a:schemeClr val="bg1"/>
                </a:solidFill>
              </a:rPr>
              <a:t>площі</a:t>
            </a:r>
          </a:p>
          <a:p>
            <a:pPr algn="r" eaLnBrk="0" hangingPunct="0">
              <a:lnSpc>
                <a:spcPts val="2800"/>
              </a:lnSpc>
            </a:pPr>
            <a:r>
              <a:rPr kumimoji="1" lang="ru-RU" i="1" dirty="0" smtClean="0">
                <a:solidFill>
                  <a:schemeClr val="bg1"/>
                </a:solidFill>
              </a:rPr>
              <a:t>будинку</a:t>
            </a:r>
            <a:r>
              <a:rPr kumimoji="1" lang="be-BY" sz="1800" i="1" dirty="0" smtClean="0">
                <a:solidFill>
                  <a:schemeClr val="bg1"/>
                </a:solidFill>
              </a:rPr>
              <a:t> </a:t>
            </a:r>
            <a:endParaRPr kumimoji="1" lang="en-GB" sz="1800" i="1" dirty="0">
              <a:solidFill>
                <a:schemeClr val="bg1"/>
              </a:solidFill>
            </a:endParaRPr>
          </a:p>
        </p:txBody>
      </p:sp>
      <p:sp>
        <p:nvSpPr>
          <p:cNvPr id="13" name="Rectangle 7"/>
          <p:cNvSpPr txBox="1">
            <a:spLocks noChangeArrowheads="1"/>
          </p:cNvSpPr>
          <p:nvPr/>
        </p:nvSpPr>
        <p:spPr bwMode="auto">
          <a:xfrm>
            <a:off x="4554700" y="5455912"/>
            <a:ext cx="1076328" cy="738180"/>
          </a:xfrm>
          <a:prstGeom prst="rect">
            <a:avLst/>
          </a:prstGeom>
          <a:noFill/>
          <a:ln w="9525">
            <a:noFill/>
            <a:miter lim="800000"/>
            <a:headEnd/>
            <a:tailEnd/>
          </a:ln>
        </p:spPr>
        <p:txBody>
          <a:bodyPr lIns="0" tIns="0" rIns="0" bIns="0" anchor="b"/>
          <a:lstStyle/>
          <a:p>
            <a:pPr algn="ctr" eaLnBrk="0" hangingPunct="0">
              <a:lnSpc>
                <a:spcPts val="2800"/>
              </a:lnSpc>
            </a:pPr>
            <a:endParaRPr kumimoji="1" lang="ru-RU" sz="1600" i="1" dirty="0" smtClean="0">
              <a:solidFill>
                <a:schemeClr val="bg1"/>
              </a:solidFill>
            </a:endParaRPr>
          </a:p>
          <a:p>
            <a:pPr algn="ctr" eaLnBrk="0" hangingPunct="0">
              <a:lnSpc>
                <a:spcPts val="2800"/>
              </a:lnSpc>
            </a:pPr>
            <a:r>
              <a:rPr kumimoji="1" lang="uk-UA" sz="1600" i="1" dirty="0" smtClean="0">
                <a:solidFill>
                  <a:schemeClr val="bg1"/>
                </a:solidFill>
              </a:rPr>
              <a:t>Південь</a:t>
            </a:r>
            <a:endParaRPr kumimoji="1" lang="ru-RU" sz="1600" i="1" dirty="0" smtClean="0">
              <a:solidFill>
                <a:schemeClr val="bg1"/>
              </a:solidFill>
            </a:endParaRPr>
          </a:p>
          <a:p>
            <a:pPr algn="ctr" eaLnBrk="0" hangingPunct="0">
              <a:lnSpc>
                <a:spcPts val="2800"/>
              </a:lnSpc>
            </a:pPr>
            <a:r>
              <a:rPr kumimoji="1" lang="ru-RU" sz="1600" i="1" dirty="0" smtClean="0">
                <a:solidFill>
                  <a:schemeClr val="bg1"/>
                </a:solidFill>
              </a:rPr>
              <a:t>53 </a:t>
            </a:r>
            <a:r>
              <a:rPr kumimoji="1" lang="be-BY" sz="1600" i="1" dirty="0" smtClean="0">
                <a:solidFill>
                  <a:schemeClr val="bg1"/>
                </a:solidFill>
              </a:rPr>
              <a:t>%</a:t>
            </a:r>
            <a:endParaRPr kumimoji="1" lang="en-GB" sz="1600" i="1" dirty="0">
              <a:solidFill>
                <a:schemeClr val="bg1"/>
              </a:solidFill>
            </a:endParaRPr>
          </a:p>
        </p:txBody>
      </p:sp>
      <p:sp>
        <p:nvSpPr>
          <p:cNvPr id="14" name="Rectangle 7"/>
          <p:cNvSpPr txBox="1">
            <a:spLocks noChangeArrowheads="1"/>
          </p:cNvSpPr>
          <p:nvPr/>
        </p:nvSpPr>
        <p:spPr bwMode="auto">
          <a:xfrm>
            <a:off x="5923252" y="5635300"/>
            <a:ext cx="3428202" cy="379404"/>
          </a:xfrm>
          <a:prstGeom prst="rect">
            <a:avLst/>
          </a:prstGeom>
          <a:noFill/>
          <a:ln w="9525">
            <a:noFill/>
            <a:miter lim="800000"/>
            <a:headEnd/>
            <a:tailEnd/>
          </a:ln>
        </p:spPr>
        <p:txBody>
          <a:bodyPr lIns="0" tIns="0" rIns="0" bIns="0" anchor="b"/>
          <a:lstStyle/>
          <a:p>
            <a:pPr eaLnBrk="0" hangingPunct="0">
              <a:lnSpc>
                <a:spcPts val="2800"/>
              </a:lnSpc>
            </a:pPr>
            <a:endParaRPr kumimoji="1" lang="ru-RU" sz="1600" i="1" dirty="0" smtClean="0">
              <a:solidFill>
                <a:schemeClr val="tx1">
                  <a:lumMod val="65000"/>
                </a:schemeClr>
              </a:solidFill>
            </a:endParaRPr>
          </a:p>
          <a:p>
            <a:pPr eaLnBrk="0" hangingPunct="0">
              <a:lnSpc>
                <a:spcPts val="2800"/>
              </a:lnSpc>
            </a:pPr>
            <a:endParaRPr kumimoji="1" lang="ru-RU" sz="1600" i="1" dirty="0" smtClean="0">
              <a:solidFill>
                <a:schemeClr val="tx1">
                  <a:lumMod val="65000"/>
                </a:schemeClr>
              </a:solidFill>
            </a:endParaRPr>
          </a:p>
          <a:p>
            <a:pPr eaLnBrk="0" hangingPunct="0">
              <a:lnSpc>
                <a:spcPts val="2800"/>
              </a:lnSpc>
            </a:pPr>
            <a:r>
              <a:rPr kumimoji="1" lang="ru-RU" sz="1600" i="1" dirty="0" smtClean="0">
                <a:solidFill>
                  <a:schemeClr val="tx1">
                    <a:lumMod val="65000"/>
                  </a:schemeClr>
                </a:solidFill>
              </a:rPr>
              <a:t>Ориентация фасадных окон</a:t>
            </a:r>
            <a:endParaRPr kumimoji="1" lang="en-GB" sz="1600" i="1" dirty="0">
              <a:solidFill>
                <a:schemeClr val="tx1">
                  <a:lumMod val="65000"/>
                </a:schemeClr>
              </a:solidFill>
            </a:endParaRPr>
          </a:p>
        </p:txBody>
      </p:sp>
      <p:sp>
        <p:nvSpPr>
          <p:cNvPr id="15" name="Rectangle 7"/>
          <p:cNvSpPr txBox="1">
            <a:spLocks noChangeArrowheads="1"/>
          </p:cNvSpPr>
          <p:nvPr/>
        </p:nvSpPr>
        <p:spPr bwMode="auto">
          <a:xfrm>
            <a:off x="5631028" y="5476540"/>
            <a:ext cx="1076328" cy="738180"/>
          </a:xfrm>
          <a:prstGeom prst="rect">
            <a:avLst/>
          </a:prstGeom>
          <a:noFill/>
          <a:ln w="9525">
            <a:noFill/>
            <a:miter lim="800000"/>
            <a:headEnd/>
            <a:tailEnd/>
          </a:ln>
        </p:spPr>
        <p:txBody>
          <a:bodyPr lIns="0" tIns="0" rIns="0" bIns="0" anchor="b"/>
          <a:lstStyle/>
          <a:p>
            <a:pPr algn="ctr" eaLnBrk="0" hangingPunct="0">
              <a:lnSpc>
                <a:spcPts val="2800"/>
              </a:lnSpc>
            </a:pPr>
            <a:endParaRPr kumimoji="1" lang="ru-RU" sz="1600" i="1" dirty="0" smtClean="0">
              <a:solidFill>
                <a:schemeClr val="bg1"/>
              </a:solidFill>
            </a:endParaRPr>
          </a:p>
          <a:p>
            <a:pPr algn="ctr" eaLnBrk="0" hangingPunct="0">
              <a:lnSpc>
                <a:spcPts val="2800"/>
              </a:lnSpc>
            </a:pPr>
            <a:r>
              <a:rPr kumimoji="1" lang="uk-UA" sz="1600" i="1" dirty="0" smtClean="0">
                <a:solidFill>
                  <a:schemeClr val="bg1"/>
                </a:solidFill>
              </a:rPr>
              <a:t>Захід</a:t>
            </a:r>
            <a:endParaRPr kumimoji="1" lang="ru-RU" sz="1600" i="1" dirty="0" smtClean="0">
              <a:solidFill>
                <a:schemeClr val="bg1"/>
              </a:solidFill>
            </a:endParaRPr>
          </a:p>
          <a:p>
            <a:pPr algn="ctr" eaLnBrk="0" hangingPunct="0">
              <a:lnSpc>
                <a:spcPts val="2800"/>
              </a:lnSpc>
            </a:pPr>
            <a:r>
              <a:rPr kumimoji="1" lang="ru-RU" sz="1600" i="1" dirty="0" smtClean="0">
                <a:solidFill>
                  <a:schemeClr val="bg1"/>
                </a:solidFill>
              </a:rPr>
              <a:t>21 </a:t>
            </a:r>
            <a:r>
              <a:rPr kumimoji="1" lang="be-BY" sz="1600" i="1" dirty="0" smtClean="0">
                <a:solidFill>
                  <a:schemeClr val="bg1"/>
                </a:solidFill>
              </a:rPr>
              <a:t>%</a:t>
            </a:r>
            <a:endParaRPr kumimoji="1" lang="en-GB" sz="1600" i="1" dirty="0">
              <a:solidFill>
                <a:schemeClr val="bg1"/>
              </a:solidFill>
            </a:endParaRPr>
          </a:p>
        </p:txBody>
      </p:sp>
      <p:sp>
        <p:nvSpPr>
          <p:cNvPr id="16" name="Rectangle 7"/>
          <p:cNvSpPr txBox="1">
            <a:spLocks noChangeArrowheads="1"/>
          </p:cNvSpPr>
          <p:nvPr/>
        </p:nvSpPr>
        <p:spPr bwMode="auto">
          <a:xfrm>
            <a:off x="6707356" y="5476540"/>
            <a:ext cx="1076328" cy="738180"/>
          </a:xfrm>
          <a:prstGeom prst="rect">
            <a:avLst/>
          </a:prstGeom>
          <a:noFill/>
          <a:ln w="9525">
            <a:noFill/>
            <a:miter lim="800000"/>
            <a:headEnd/>
            <a:tailEnd/>
          </a:ln>
        </p:spPr>
        <p:txBody>
          <a:bodyPr lIns="0" tIns="0" rIns="0" bIns="0" anchor="b"/>
          <a:lstStyle/>
          <a:p>
            <a:pPr algn="ctr" eaLnBrk="0" hangingPunct="0">
              <a:lnSpc>
                <a:spcPts val="2800"/>
              </a:lnSpc>
            </a:pPr>
            <a:endParaRPr kumimoji="1" lang="ru-RU" sz="1600" i="1" dirty="0" smtClean="0">
              <a:solidFill>
                <a:schemeClr val="bg1"/>
              </a:solidFill>
            </a:endParaRPr>
          </a:p>
          <a:p>
            <a:pPr algn="ctr" eaLnBrk="0" hangingPunct="0">
              <a:lnSpc>
                <a:spcPts val="2800"/>
              </a:lnSpc>
            </a:pPr>
            <a:r>
              <a:rPr kumimoji="1" lang="uk-UA" sz="1600" i="1" dirty="0" smtClean="0">
                <a:solidFill>
                  <a:schemeClr val="bg1"/>
                </a:solidFill>
              </a:rPr>
              <a:t>Схід</a:t>
            </a:r>
            <a:endParaRPr kumimoji="1" lang="ru-RU" sz="1600" i="1" dirty="0" smtClean="0">
              <a:solidFill>
                <a:schemeClr val="bg1"/>
              </a:solidFill>
            </a:endParaRPr>
          </a:p>
          <a:p>
            <a:pPr algn="ctr" eaLnBrk="0" hangingPunct="0">
              <a:lnSpc>
                <a:spcPts val="2800"/>
              </a:lnSpc>
            </a:pPr>
            <a:r>
              <a:rPr kumimoji="1" lang="ru-RU" sz="1600" i="1" dirty="0" smtClean="0">
                <a:solidFill>
                  <a:schemeClr val="bg1"/>
                </a:solidFill>
              </a:rPr>
              <a:t>16 </a:t>
            </a:r>
            <a:r>
              <a:rPr kumimoji="1" lang="be-BY" sz="1600" i="1" dirty="0" smtClean="0">
                <a:solidFill>
                  <a:schemeClr val="bg1"/>
                </a:solidFill>
              </a:rPr>
              <a:t>%</a:t>
            </a:r>
            <a:endParaRPr kumimoji="1" lang="en-GB" sz="1600" i="1" dirty="0">
              <a:solidFill>
                <a:schemeClr val="bg1"/>
              </a:solidFill>
            </a:endParaRPr>
          </a:p>
        </p:txBody>
      </p:sp>
      <p:sp>
        <p:nvSpPr>
          <p:cNvPr id="17" name="Rectangle 7"/>
          <p:cNvSpPr txBox="1">
            <a:spLocks noChangeArrowheads="1"/>
          </p:cNvSpPr>
          <p:nvPr/>
        </p:nvSpPr>
        <p:spPr bwMode="auto">
          <a:xfrm>
            <a:off x="7783684" y="5476540"/>
            <a:ext cx="1076328" cy="738180"/>
          </a:xfrm>
          <a:prstGeom prst="rect">
            <a:avLst/>
          </a:prstGeom>
          <a:noFill/>
          <a:ln w="9525">
            <a:noFill/>
            <a:miter lim="800000"/>
            <a:headEnd/>
            <a:tailEnd/>
          </a:ln>
        </p:spPr>
        <p:txBody>
          <a:bodyPr lIns="0" tIns="0" rIns="0" bIns="0" anchor="b"/>
          <a:lstStyle/>
          <a:p>
            <a:pPr algn="ctr" eaLnBrk="0" hangingPunct="0">
              <a:lnSpc>
                <a:spcPts val="2800"/>
              </a:lnSpc>
            </a:pPr>
            <a:endParaRPr kumimoji="1" lang="ru-RU" sz="1600" i="1" dirty="0" smtClean="0">
              <a:solidFill>
                <a:schemeClr val="bg1"/>
              </a:solidFill>
            </a:endParaRPr>
          </a:p>
          <a:p>
            <a:pPr algn="ctr" eaLnBrk="0" hangingPunct="0">
              <a:lnSpc>
                <a:spcPts val="2800"/>
              </a:lnSpc>
            </a:pPr>
            <a:r>
              <a:rPr kumimoji="1" lang="uk-UA" sz="1600" i="1" dirty="0" smtClean="0">
                <a:solidFill>
                  <a:schemeClr val="bg1"/>
                </a:solidFill>
              </a:rPr>
              <a:t>Північ</a:t>
            </a:r>
            <a:endParaRPr kumimoji="1" lang="ru-RU" sz="1600" i="1" dirty="0" smtClean="0">
              <a:solidFill>
                <a:schemeClr val="bg1"/>
              </a:solidFill>
            </a:endParaRPr>
          </a:p>
          <a:p>
            <a:pPr algn="ctr" eaLnBrk="0" hangingPunct="0">
              <a:lnSpc>
                <a:spcPts val="2800"/>
              </a:lnSpc>
            </a:pPr>
            <a:r>
              <a:rPr kumimoji="1" lang="ru-RU" sz="1600" i="1" dirty="0" smtClean="0">
                <a:solidFill>
                  <a:schemeClr val="bg1"/>
                </a:solidFill>
              </a:rPr>
              <a:t>10 </a:t>
            </a:r>
            <a:r>
              <a:rPr kumimoji="1" lang="be-BY" sz="1600" i="1" dirty="0" smtClean="0">
                <a:solidFill>
                  <a:schemeClr val="bg1"/>
                </a:solidFill>
              </a:rPr>
              <a:t>%</a:t>
            </a:r>
            <a:endParaRPr kumimoji="1" lang="en-GB" sz="1600" i="1" dirty="0">
              <a:solidFill>
                <a:schemeClr val="bg1"/>
              </a:solidFill>
            </a:endParaRPr>
          </a:p>
        </p:txBody>
      </p:sp>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26834" t="26934" r="65367" b="65579"/>
          <a:stretch/>
        </p:blipFill>
        <p:spPr>
          <a:xfrm>
            <a:off x="7919265" y="1094325"/>
            <a:ext cx="937435" cy="900000"/>
          </a:xfrm>
          <a:prstGeom prst="rect">
            <a:avLst/>
          </a:prstGeom>
        </p:spPr>
      </p:pic>
      <p:pic>
        <p:nvPicPr>
          <p:cNvPr id="18"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9760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10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10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10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2000"/>
                                        <p:tgtEl>
                                          <p:spTgt spid="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2000"/>
                                        <p:tgtEl>
                                          <p:spTgt spid="17">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2000"/>
                                        <p:tgtEl>
                                          <p:spTgt spid="16">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2000"/>
                                        <p:tgtEl>
                                          <p:spTgt spid="16">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fade">
                                      <p:cBhvr>
                                        <p:cTn id="35" dur="2000"/>
                                        <p:tgtEl>
                                          <p:spTgt spid="15">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2000"/>
                                        <p:tgtEl>
                                          <p:spTgt spid="15">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fade">
                                      <p:cBhvr>
                                        <p:cTn id="41" dur="2000"/>
                                        <p:tgtEl>
                                          <p:spTgt spid="13">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Effect transition="in" filter="fade">
                                      <p:cBhvr>
                                        <p:cTn id="44" dur="2000"/>
                                        <p:tgtEl>
                                          <p:spTgt spid="13">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fade">
                                      <p:cBhvr>
                                        <p:cTn id="47" dur="2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4" grpId="0" build="allAtOnce"/>
      <p:bldP spid="15" grpId="0" build="allAtOnce"/>
      <p:bldP spid="16" grpId="0" build="allAtOnce"/>
      <p:bldP spid="17"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31"/>
            <a:ext cx="9144000" cy="6858000"/>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6106"/>
            <a:ext cx="926670" cy="432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260" y="59344"/>
            <a:ext cx="1542921" cy="396000"/>
          </a:xfrm>
          <a:prstGeom prst="rect">
            <a:avLst/>
          </a:prstGeom>
        </p:spPr>
      </p:pic>
    </p:spTree>
    <p:extLst>
      <p:ext uri="{BB962C8B-B14F-4D97-AF65-F5344CB8AC3E}">
        <p14:creationId xmlns:p14="http://schemas.microsoft.com/office/powerpoint/2010/main" val="2433647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0687"/>
            <a:ext cx="9144000" cy="5648971"/>
          </a:xfrm>
          <a:prstGeom prst="rect">
            <a:avLst/>
          </a:prstGeom>
        </p:spPr>
      </p:pic>
      <p:pic>
        <p:nvPicPr>
          <p:cNvPr id="3"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156276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endParaRPr lang="ru-RU" dirty="0"/>
          </a:p>
        </p:txBody>
      </p:sp>
      <p:sp>
        <p:nvSpPr>
          <p:cNvPr id="3" name="Объект 2"/>
          <p:cNvSpPr>
            <a:spLocks noGrp="1"/>
          </p:cNvSpPr>
          <p:nvPr>
            <p:ph idx="1"/>
          </p:nvPr>
        </p:nvSpPr>
        <p:spPr>
          <a:xfrm>
            <a:off x="457200" y="116632"/>
            <a:ext cx="8229600" cy="5976663"/>
          </a:xfrm>
        </p:spPr>
        <p:txBody>
          <a:bodyPr>
            <a:normAutofit/>
          </a:bodyPr>
          <a:lstStyle/>
          <a:p>
            <a:pPr marL="0" indent="0" algn="ctr">
              <a:buNone/>
            </a:pPr>
            <a:endParaRPr lang="uk-UA" sz="4400" dirty="0" smtClean="0"/>
          </a:p>
          <a:p>
            <a:pPr marL="0" indent="0" algn="ctr">
              <a:buNone/>
            </a:pPr>
            <a:r>
              <a:rPr lang="uk-UA" sz="4400" b="1" dirty="0" smtClean="0">
                <a:solidFill>
                  <a:schemeClr val="tx2"/>
                </a:solidFill>
              </a:rPr>
              <a:t>СУПРОВІДНА </a:t>
            </a:r>
            <a:r>
              <a:rPr lang="uk-UA" sz="4400" b="1" dirty="0">
                <a:solidFill>
                  <a:schemeClr val="tx2"/>
                </a:solidFill>
              </a:rPr>
              <a:t>ДОКУМЕНТАЦІЯ БУДИНКУ </a:t>
            </a:r>
            <a:endParaRPr lang="uk-UA" sz="4400" b="1" dirty="0" smtClean="0">
              <a:solidFill>
                <a:schemeClr val="tx2"/>
              </a:solidFill>
            </a:endParaRPr>
          </a:p>
          <a:p>
            <a:pPr marL="0" indent="0" algn="ctr">
              <a:buNone/>
            </a:pPr>
            <a:r>
              <a:rPr lang="uk-UA" sz="4400" b="1" dirty="0" smtClean="0">
                <a:solidFill>
                  <a:schemeClr val="tx2"/>
                </a:solidFill>
              </a:rPr>
              <a:t>ЯК  ТОВАРНОЇ </a:t>
            </a:r>
            <a:r>
              <a:rPr lang="uk-UA" sz="4400" b="1" dirty="0">
                <a:solidFill>
                  <a:schemeClr val="tx2"/>
                </a:solidFill>
              </a:rPr>
              <a:t>ОДИНИЦІ </a:t>
            </a:r>
            <a:endParaRPr lang="uk-UA" sz="4400" b="1" dirty="0" smtClean="0">
              <a:solidFill>
                <a:schemeClr val="tx2"/>
              </a:solidFill>
            </a:endParaRPr>
          </a:p>
          <a:p>
            <a:pPr marL="0" indent="0" algn="ctr">
              <a:buNone/>
            </a:pPr>
            <a:r>
              <a:rPr lang="uk-UA" sz="4400" b="1" dirty="0" smtClean="0">
                <a:solidFill>
                  <a:schemeClr val="tx2"/>
                </a:solidFill>
              </a:rPr>
              <a:t>З </a:t>
            </a:r>
            <a:r>
              <a:rPr lang="uk-UA" sz="4400" b="1" dirty="0">
                <a:solidFill>
                  <a:schemeClr val="tx2"/>
                </a:solidFill>
              </a:rPr>
              <a:t>ВИЗНАЧЕНИМИ ЕКСПЛУАТАЦІЙНИМИ ХАРАКТЕРИСТИКАМИ</a:t>
            </a:r>
            <a:endParaRPr lang="ru-RU" sz="4400" b="1" dirty="0">
              <a:solidFill>
                <a:schemeClr val="tx2"/>
              </a:solidFill>
            </a:endParaRPr>
          </a:p>
        </p:txBody>
      </p:sp>
      <p:pic>
        <p:nvPicPr>
          <p:cNvPr id="4"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148672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r>
              <a:rPr lang="ru-RU" sz="900" dirty="0">
                <a:latin typeface="+mj-lt"/>
                <a:ea typeface="+mj-ea"/>
                <a:cs typeface="+mj-cs"/>
              </a:rPr>
              <a:t/>
            </a:r>
            <a:br>
              <a:rPr lang="ru-RU" sz="900" dirty="0">
                <a:latin typeface="+mj-lt"/>
                <a:ea typeface="+mj-ea"/>
                <a:cs typeface="+mj-cs"/>
              </a:rPr>
            </a:br>
            <a:endParaRPr lang="ru-RU" sz="900" dirty="0">
              <a:latin typeface="+mj-lt"/>
              <a:ea typeface="+mj-ea"/>
              <a:cs typeface="+mj-cs"/>
            </a:endParaRPr>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572386"/>
            <a:ext cx="7406216" cy="2592990"/>
          </a:xfrm>
          <a:prstGeom prst="rect">
            <a:avLst/>
          </a:prstGeom>
          <a:noFill/>
          <a:ln w="9525">
            <a:noFill/>
            <a:miter lim="800000"/>
            <a:headEnd/>
            <a:tailEnd/>
          </a:ln>
        </p:spPr>
        <p:txBody>
          <a:bodyPr/>
          <a:lstStyle/>
          <a:p>
            <a:pPr lvl="0" algn="ctr">
              <a:defRPr/>
            </a:pPr>
            <a:r>
              <a:rPr lang="uk-UA" sz="3600" b="1" dirty="0" smtClean="0">
                <a:solidFill>
                  <a:srgbClr val="002060"/>
                </a:solidFill>
              </a:rPr>
              <a:t>1.</a:t>
            </a:r>
            <a:r>
              <a:rPr lang="uk-UA" sz="2800" b="1" dirty="0" smtClean="0">
                <a:solidFill>
                  <a:srgbClr val="002060"/>
                </a:solidFill>
              </a:rPr>
              <a:t>РОБОЧИЙ ПРОЕКТ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375851"/>
            <a:ext cx="5904656" cy="3936437"/>
          </a:xfrm>
          <a:prstGeom prst="rect">
            <a:avLst/>
          </a:prstGeom>
        </p:spPr>
      </p:pic>
      <p:pic>
        <p:nvPicPr>
          <p:cNvPr id="11"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629495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63" t="9187" r="12977" b="15848"/>
          <a:stretch/>
        </p:blipFill>
        <p:spPr bwMode="auto">
          <a:xfrm>
            <a:off x="15974" y="1052736"/>
            <a:ext cx="9100249" cy="527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115493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260043"/>
            <a:ext cx="7406216" cy="2592893"/>
          </a:xfrm>
          <a:prstGeom prst="rect">
            <a:avLst/>
          </a:prstGeom>
          <a:noFill/>
          <a:ln w="9525">
            <a:noFill/>
            <a:miter lim="800000"/>
            <a:headEnd/>
            <a:tailEnd/>
          </a:ln>
        </p:spPr>
        <p:txBody>
          <a:bodyPr/>
          <a:lstStyle/>
          <a:p>
            <a:pPr lvl="0" algn="ctr">
              <a:defRPr/>
            </a:pPr>
            <a:r>
              <a:rPr lang="uk-UA" sz="3600" b="1" dirty="0" smtClean="0">
                <a:solidFill>
                  <a:srgbClr val="002060"/>
                </a:solidFill>
              </a:rPr>
              <a:t>2.</a:t>
            </a:r>
            <a:r>
              <a:rPr lang="uk-UA" sz="2800" b="1" dirty="0" smtClean="0">
                <a:solidFill>
                  <a:srgbClr val="002060"/>
                </a:solidFill>
              </a:rPr>
              <a:t>РАДАР КОМФОРТУ, ЕНЕРГОЗБЕРЕЖЕННЯ ТА ЕКОЛОГІЧНОСТІ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392" y="2734052"/>
            <a:ext cx="4123948" cy="412394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10026" b="41817"/>
          <a:stretch/>
        </p:blipFill>
        <p:spPr>
          <a:xfrm>
            <a:off x="557892" y="3627904"/>
            <a:ext cx="2804410" cy="1800000"/>
          </a:xfrm>
          <a:prstGeom prst="rect">
            <a:avLst/>
          </a:prstGeom>
        </p:spPr>
      </p:pic>
      <p:pic>
        <p:nvPicPr>
          <p:cNvPr id="9"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194867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r>
              <a:rPr lang="uk-UA" b="1" dirty="0" smtClean="0">
                <a:solidFill>
                  <a:schemeClr val="tx2">
                    <a:shade val="30000"/>
                    <a:satMod val="150000"/>
                  </a:schemeClr>
                </a:solidFill>
              </a:rPr>
              <a:t>м.Київ</a:t>
            </a: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404664"/>
            <a:ext cx="7406216" cy="2760712"/>
          </a:xfrm>
          <a:prstGeom prst="rect">
            <a:avLst/>
          </a:prstGeom>
          <a:noFill/>
          <a:ln w="9525">
            <a:noFill/>
            <a:miter lim="800000"/>
            <a:headEnd/>
            <a:tailEnd/>
          </a:ln>
        </p:spPr>
        <p:txBody>
          <a:bodyPr/>
          <a:lstStyle/>
          <a:p>
            <a:pPr lvl="0" algn="ctr">
              <a:defRPr/>
            </a:pPr>
            <a:r>
              <a:rPr lang="uk-UA" sz="3200" b="1" dirty="0" smtClean="0">
                <a:solidFill>
                  <a:srgbClr val="002060"/>
                </a:solidFill>
              </a:rPr>
              <a:t>3.</a:t>
            </a:r>
            <a:r>
              <a:rPr lang="uk-UA" sz="2800" b="1" dirty="0" smtClean="0">
                <a:solidFill>
                  <a:srgbClr val="002060"/>
                </a:solidFill>
              </a:rPr>
              <a:t>ЕНЕРГОПАСПОРТ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64" t="11737" r="5118"/>
          <a:stretch/>
        </p:blipFill>
        <p:spPr bwMode="auto">
          <a:xfrm>
            <a:off x="1889467" y="2707565"/>
            <a:ext cx="5328592" cy="362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283" y="0"/>
            <a:ext cx="1963717" cy="504000"/>
          </a:xfrm>
          <a:prstGeom prst="rect">
            <a:avLst/>
          </a:prstGeom>
        </p:spPr>
      </p:pic>
    </p:spTree>
    <p:extLst>
      <p:ext uri="{BB962C8B-B14F-4D97-AF65-F5344CB8AC3E}">
        <p14:creationId xmlns:p14="http://schemas.microsoft.com/office/powerpoint/2010/main" val="1530667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Подзаголовок 2"/>
          <p:cNvSpPr txBox="1">
            <a:spLocks/>
          </p:cNvSpPr>
          <p:nvPr/>
        </p:nvSpPr>
        <p:spPr bwMode="auto">
          <a:xfrm>
            <a:off x="1520565" y="3840060"/>
            <a:ext cx="7406216" cy="1752600"/>
          </a:xfrm>
          <a:prstGeom prst="rect">
            <a:avLst/>
          </a:prstGeom>
          <a:noFill/>
          <a:ln w="9525">
            <a:noFill/>
            <a:miter lim="800000"/>
            <a:headEnd/>
            <a:tailEnd/>
          </a:ln>
        </p:spPr>
        <p:txBody>
          <a:bodyPr/>
          <a:lstStyle/>
          <a:p>
            <a:pPr marL="342900" indent="-342900" algn="ctr">
              <a:spcBef>
                <a:spcPct val="20000"/>
              </a:spcBef>
            </a:pPr>
            <a:endParaRPr lang="ru-RU" dirty="0">
              <a:solidFill>
                <a:srgbClr val="0070C0"/>
              </a:solidFill>
              <a:latin typeface="Calibri" pitchFamily="34" charset="0"/>
            </a:endParaRPr>
          </a:p>
        </p:txBody>
      </p:sp>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endParaRPr lang="ru-RU" sz="900" dirty="0"/>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332656"/>
            <a:ext cx="7406216" cy="2520280"/>
          </a:xfrm>
          <a:prstGeom prst="rect">
            <a:avLst/>
          </a:prstGeom>
          <a:noFill/>
          <a:ln w="9525">
            <a:noFill/>
            <a:miter lim="800000"/>
            <a:headEnd/>
            <a:tailEnd/>
          </a:ln>
        </p:spPr>
        <p:txBody>
          <a:bodyPr/>
          <a:lstStyle/>
          <a:p>
            <a:pPr lvl="0" algn="ctr">
              <a:defRPr/>
            </a:pPr>
            <a:r>
              <a:rPr lang="uk-UA" sz="3200" b="1" dirty="0" smtClean="0">
                <a:solidFill>
                  <a:srgbClr val="002060"/>
                </a:solidFill>
              </a:rPr>
              <a:t>4.</a:t>
            </a:r>
            <a:r>
              <a:rPr lang="uk-UA" sz="2800" b="1" dirty="0" smtClean="0">
                <a:solidFill>
                  <a:srgbClr val="002060"/>
                </a:solidFill>
              </a:rPr>
              <a:t>РОЗРАХУНОК ФАКТИЧНОЇ ВАРТОСТІ ЖИТЛА ДЛЯ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603"/>
          <a:stretch/>
        </p:blipFill>
        <p:spPr bwMode="auto">
          <a:xfrm>
            <a:off x="3635896" y="2790220"/>
            <a:ext cx="5326224" cy="349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10026" b="41817"/>
          <a:stretch/>
        </p:blipFill>
        <p:spPr>
          <a:xfrm>
            <a:off x="328690" y="3611392"/>
            <a:ext cx="2804416" cy="1800000"/>
          </a:xfrm>
          <a:prstGeom prst="rect">
            <a:avLst/>
          </a:prstGeom>
        </p:spPr>
      </p:pic>
      <p:cxnSp>
        <p:nvCxnSpPr>
          <p:cNvPr id="18" name="Прямая со стрелкой 17"/>
          <p:cNvCxnSpPr/>
          <p:nvPr/>
        </p:nvCxnSpPr>
        <p:spPr>
          <a:xfrm>
            <a:off x="4067944" y="4511392"/>
            <a:ext cx="4215209" cy="9000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84107" y="3085629"/>
            <a:ext cx="1029449" cy="461665"/>
          </a:xfrm>
          <a:prstGeom prst="rect">
            <a:avLst/>
          </a:prstGeom>
          <a:solidFill>
            <a:schemeClr val="bg1"/>
          </a:solidFill>
        </p:spPr>
        <p:txBody>
          <a:bodyPr wrap="none" rtlCol="0">
            <a:spAutoFit/>
          </a:bodyPr>
          <a:lstStyle/>
          <a:p>
            <a:r>
              <a:rPr lang="en-US" sz="2400" b="1" dirty="0" smtClean="0"/>
              <a:t>~400%</a:t>
            </a:r>
            <a:endParaRPr lang="ru-RU" sz="2400" b="1" dirty="0"/>
          </a:p>
        </p:txBody>
      </p:sp>
      <p:cxnSp>
        <p:nvCxnSpPr>
          <p:cNvPr id="4" name="Прямая со стрелкой 3"/>
          <p:cNvCxnSpPr/>
          <p:nvPr/>
        </p:nvCxnSpPr>
        <p:spPr>
          <a:xfrm flipV="1">
            <a:off x="4067944" y="3501008"/>
            <a:ext cx="4032448" cy="12153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47994" y="4949727"/>
            <a:ext cx="873957" cy="461665"/>
          </a:xfrm>
          <a:prstGeom prst="rect">
            <a:avLst/>
          </a:prstGeom>
          <a:solidFill>
            <a:schemeClr val="bg1"/>
          </a:solidFill>
        </p:spPr>
        <p:txBody>
          <a:bodyPr wrap="none" rtlCol="0">
            <a:spAutoFit/>
          </a:bodyPr>
          <a:lstStyle/>
          <a:p>
            <a:r>
              <a:rPr lang="en-US" sz="2400" b="1" dirty="0" smtClean="0"/>
              <a:t>~70%</a:t>
            </a:r>
            <a:endParaRPr lang="ru-RU" sz="2400" b="1" dirty="0"/>
          </a:p>
        </p:txBody>
      </p:sp>
      <p:pic>
        <p:nvPicPr>
          <p:cNvPr id="17"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8499" y="0"/>
            <a:ext cx="1823452" cy="468000"/>
          </a:xfrm>
          <a:prstGeom prst="rect">
            <a:avLst/>
          </a:prstGeom>
        </p:spPr>
      </p:pic>
    </p:spTree>
    <p:extLst>
      <p:ext uri="{BB962C8B-B14F-4D97-AF65-F5344CB8AC3E}">
        <p14:creationId xmlns:p14="http://schemas.microsoft.com/office/powerpoint/2010/main" val="2722348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Подзаголовок 2"/>
          <p:cNvSpPr txBox="1">
            <a:spLocks/>
          </p:cNvSpPr>
          <p:nvPr/>
        </p:nvSpPr>
        <p:spPr bwMode="auto">
          <a:xfrm>
            <a:off x="1520565" y="3840060"/>
            <a:ext cx="7406216" cy="1752600"/>
          </a:xfrm>
          <a:prstGeom prst="rect">
            <a:avLst/>
          </a:prstGeom>
          <a:noFill/>
          <a:ln w="9525">
            <a:noFill/>
            <a:miter lim="800000"/>
            <a:headEnd/>
            <a:tailEnd/>
          </a:ln>
        </p:spPr>
        <p:txBody>
          <a:bodyPr/>
          <a:lstStyle/>
          <a:p>
            <a:pPr marL="342900" indent="-342900" algn="ctr">
              <a:spcBef>
                <a:spcPct val="20000"/>
              </a:spcBef>
            </a:pPr>
            <a:endParaRPr lang="ru-RU" dirty="0">
              <a:solidFill>
                <a:srgbClr val="0070C0"/>
              </a:solidFill>
              <a:latin typeface="Calibri" pitchFamily="34" charset="0"/>
            </a:endParaRPr>
          </a:p>
        </p:txBody>
      </p:sp>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r>
              <a:rPr lang="ru-RU" sz="900" dirty="0"/>
              <a:t/>
            </a:r>
            <a:br>
              <a:rPr lang="ru-RU" sz="900" dirty="0"/>
            </a:br>
            <a:endParaRPr lang="ru-RU" sz="900" dirty="0"/>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332656"/>
            <a:ext cx="7406216" cy="1656184"/>
          </a:xfrm>
          <a:prstGeom prst="rect">
            <a:avLst/>
          </a:prstGeom>
          <a:noFill/>
          <a:ln w="9525">
            <a:noFill/>
            <a:miter lim="800000"/>
            <a:headEnd/>
            <a:tailEnd/>
          </a:ln>
        </p:spPr>
        <p:txBody>
          <a:bodyPr/>
          <a:lstStyle/>
          <a:p>
            <a:pPr lvl="0" algn="ctr">
              <a:defRPr/>
            </a:pPr>
            <a:r>
              <a:rPr lang="uk-UA" sz="3200" b="1" dirty="0" smtClean="0">
                <a:solidFill>
                  <a:srgbClr val="002060"/>
                </a:solidFill>
              </a:rPr>
              <a:t>5.</a:t>
            </a:r>
            <a:r>
              <a:rPr lang="uk-UA" sz="2800" b="1" dirty="0" smtClean="0">
                <a:solidFill>
                  <a:srgbClr val="002060"/>
                </a:solidFill>
              </a:rPr>
              <a:t>РОЗРАХУНОК КОЕФІЦІЄНТУ ЛІКВІДНОСТІ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t="10026" b="41817"/>
          <a:stretch/>
        </p:blipFill>
        <p:spPr>
          <a:xfrm>
            <a:off x="307651" y="3611392"/>
            <a:ext cx="2804416" cy="1800000"/>
          </a:xfrm>
          <a:prstGeom prst="rect">
            <a:avLst/>
          </a:prstGeom>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739" y="2850804"/>
            <a:ext cx="5438994" cy="3399371"/>
          </a:xfrm>
          <a:prstGeom prst="rect">
            <a:avLst/>
          </a:prstGeom>
        </p:spPr>
      </p:pic>
      <p:pic>
        <p:nvPicPr>
          <p:cNvPr id="15"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6474" y="0"/>
            <a:ext cx="1963717" cy="504000"/>
          </a:xfrm>
          <a:prstGeom prst="rect">
            <a:avLst/>
          </a:prstGeom>
        </p:spPr>
      </p:pic>
    </p:spTree>
    <p:extLst>
      <p:ext uri="{BB962C8B-B14F-4D97-AF65-F5344CB8AC3E}">
        <p14:creationId xmlns:p14="http://schemas.microsoft.com/office/powerpoint/2010/main" val="34246997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endParaRPr lang="ru-RU" sz="900" dirty="0"/>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572386"/>
            <a:ext cx="7406216" cy="2280550"/>
          </a:xfrm>
          <a:prstGeom prst="rect">
            <a:avLst/>
          </a:prstGeom>
          <a:noFill/>
          <a:ln w="9525">
            <a:noFill/>
            <a:miter lim="800000"/>
            <a:headEnd/>
            <a:tailEnd/>
          </a:ln>
        </p:spPr>
        <p:txBody>
          <a:bodyPr/>
          <a:lstStyle/>
          <a:p>
            <a:pPr lvl="0" algn="ctr">
              <a:defRPr/>
            </a:pPr>
            <a:r>
              <a:rPr lang="uk-UA" sz="2800" b="1" dirty="0" smtClean="0">
                <a:solidFill>
                  <a:srgbClr val="002060"/>
                </a:solidFill>
              </a:rPr>
              <a:t>6.ПРОТОКОЛ БЛОУДОР ТЕСТУ</a:t>
            </a:r>
          </a:p>
          <a:p>
            <a:pPr lvl="0" algn="ctr">
              <a:defRPr/>
            </a:pPr>
            <a:r>
              <a:rPr lang="uk-UA" sz="2800" b="1" dirty="0" smtClean="0">
                <a:solidFill>
                  <a:srgbClr val="002060"/>
                </a:solidFill>
              </a:rPr>
              <a:t>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89" y="2782983"/>
            <a:ext cx="2492622" cy="344010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497" y="2782983"/>
            <a:ext cx="2293403" cy="3440104"/>
          </a:xfrm>
          <a:prstGeom prst="rect">
            <a:avLst/>
          </a:prstGeom>
        </p:spPr>
      </p:pic>
      <p:pic>
        <p:nvPicPr>
          <p:cNvPr id="14"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ВСІ ПАПКИ\ОХ ФОТО март2015\DSC_596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09" y="2797659"/>
            <a:ext cx="2664296" cy="177619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ВСІ ПАПКИ\ОХ ФОТО март2015\DSC_59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709" y="4855623"/>
            <a:ext cx="2723552" cy="18157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602073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endParaRPr lang="ru-RU" sz="900" dirty="0"/>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620688"/>
            <a:ext cx="7406216" cy="2169532"/>
          </a:xfrm>
          <a:prstGeom prst="rect">
            <a:avLst/>
          </a:prstGeom>
          <a:noFill/>
          <a:ln w="9525">
            <a:noFill/>
            <a:miter lim="800000"/>
            <a:headEnd/>
            <a:tailEnd/>
          </a:ln>
        </p:spPr>
        <p:txBody>
          <a:bodyPr/>
          <a:lstStyle/>
          <a:p>
            <a:pPr lvl="0" algn="ctr">
              <a:defRPr/>
            </a:pPr>
            <a:r>
              <a:rPr lang="uk-UA" sz="2800" b="1" dirty="0" smtClean="0">
                <a:solidFill>
                  <a:srgbClr val="002060"/>
                </a:solidFill>
              </a:rPr>
              <a:t>7.ВИКОНАВЧА СХЕМА ІНЖЕНЕРНИХ МЕРЕЖ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t="10026" b="41817"/>
          <a:stretch/>
        </p:blipFill>
        <p:spPr>
          <a:xfrm>
            <a:off x="327934" y="3611392"/>
            <a:ext cx="2804416" cy="1800000"/>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66" t="19638" r="6365" b="18688"/>
          <a:stretch/>
        </p:blipFill>
        <p:spPr bwMode="auto">
          <a:xfrm>
            <a:off x="3377539" y="2790220"/>
            <a:ext cx="5564934" cy="337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953228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26042" y="6334452"/>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uk-UA" sz="1200" b="1" dirty="0" smtClean="0">
              <a:solidFill>
                <a:schemeClr val="tx2">
                  <a:shade val="30000"/>
                  <a:satMod val="150000"/>
                </a:schemeClr>
              </a:solidFill>
            </a:endParaRP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1047751" y="4661298"/>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6" name="Заголовок 1"/>
          <p:cNvSpPr txBox="1">
            <a:spLocks/>
          </p:cNvSpPr>
          <p:nvPr/>
        </p:nvSpPr>
        <p:spPr>
          <a:xfrm>
            <a:off x="557892" y="572386"/>
            <a:ext cx="7929617" cy="408342"/>
          </a:xfrm>
          <a:prstGeom prst="rect">
            <a:avLst/>
          </a:prstGeom>
        </p:spPr>
        <p:txBody>
          <a:bodyPr anchor="ctr"/>
          <a:lstStyle/>
          <a:p>
            <a:pPr algn="ctr" fontAlgn="auto">
              <a:spcBef>
                <a:spcPts val="0"/>
              </a:spcBef>
              <a:spcAft>
                <a:spcPts val="0"/>
              </a:spcAft>
              <a:defRPr/>
            </a:pPr>
            <a:r>
              <a:rPr lang="ru-RU" sz="900" dirty="0"/>
              <a:t/>
            </a:r>
            <a:br>
              <a:rPr lang="ru-RU" sz="900" dirty="0"/>
            </a:br>
            <a:endParaRPr lang="ru-RU" sz="900" dirty="0"/>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sp>
        <p:nvSpPr>
          <p:cNvPr id="13" name="Подзаголовок 2"/>
          <p:cNvSpPr txBox="1">
            <a:spLocks/>
          </p:cNvSpPr>
          <p:nvPr/>
        </p:nvSpPr>
        <p:spPr bwMode="auto">
          <a:xfrm>
            <a:off x="876937" y="332656"/>
            <a:ext cx="7406216" cy="2592288"/>
          </a:xfrm>
          <a:prstGeom prst="rect">
            <a:avLst/>
          </a:prstGeom>
          <a:noFill/>
          <a:ln w="9525">
            <a:noFill/>
            <a:miter lim="800000"/>
            <a:headEnd/>
            <a:tailEnd/>
          </a:ln>
        </p:spPr>
        <p:txBody>
          <a:bodyPr/>
          <a:lstStyle/>
          <a:p>
            <a:pPr lvl="0" algn="ctr">
              <a:defRPr/>
            </a:pPr>
            <a:r>
              <a:rPr lang="uk-UA" sz="2800" b="1" dirty="0" smtClean="0">
                <a:solidFill>
                  <a:srgbClr val="002060"/>
                </a:solidFill>
              </a:rPr>
              <a:t>8.РОЗРАХУНОК ЕНЕРГОГЕНЕРАЦІЇ ІНДИВІДУАЛЬНОГО ЖИТЛОВОГО БУДИНКУ «О</a:t>
            </a:r>
            <a:r>
              <a:rPr lang="en-US" sz="2800" b="1" dirty="0" smtClean="0">
                <a:solidFill>
                  <a:srgbClr val="002060"/>
                </a:solidFill>
              </a:rPr>
              <a:t>PTIMAHOUSE</a:t>
            </a:r>
            <a:r>
              <a:rPr lang="ru-RU" sz="2800" b="1" dirty="0" smtClean="0">
                <a:solidFill>
                  <a:srgbClr val="002060"/>
                </a:solidFill>
              </a:rPr>
              <a:t>»</a:t>
            </a:r>
            <a:endParaRPr lang="ru-RU" sz="2800" b="1" dirty="0">
              <a:solidFill>
                <a:srgbClr val="002060"/>
              </a:solidFill>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t="10026" b="41817"/>
          <a:stretch/>
        </p:blipFill>
        <p:spPr>
          <a:xfrm>
            <a:off x="307651" y="3761298"/>
            <a:ext cx="2804416" cy="18000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976" y="2702051"/>
            <a:ext cx="3161928" cy="2334293"/>
          </a:xfrm>
          <a:prstGeom prst="rect">
            <a:avLst/>
          </a:prstGeom>
        </p:spPr>
      </p:pic>
      <p:pic>
        <p:nvPicPr>
          <p:cNvPr id="4" name="Рисунок 3"/>
          <p:cNvPicPr>
            <a:picLocks noChangeAspect="1"/>
          </p:cNvPicPr>
          <p:nvPr/>
        </p:nvPicPr>
        <p:blipFill rotWithShape="1">
          <a:blip r:embed="rId5">
            <a:extLst>
              <a:ext uri="{28A0092B-C50C-407E-A947-70E740481C1C}">
                <a14:useLocalDpi xmlns:a14="http://schemas.microsoft.com/office/drawing/2010/main" val="0"/>
              </a:ext>
            </a:extLst>
          </a:blip>
          <a:srcRect r="25675" b="53031"/>
          <a:stretch/>
        </p:blipFill>
        <p:spPr>
          <a:xfrm>
            <a:off x="5580112" y="4293097"/>
            <a:ext cx="3386020" cy="2410228"/>
          </a:xfrm>
          <a:prstGeom prst="rect">
            <a:avLst/>
          </a:prstGeom>
        </p:spPr>
      </p:pic>
      <p:pic>
        <p:nvPicPr>
          <p:cNvPr id="14"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560" y="0"/>
            <a:ext cx="1683186" cy="432000"/>
          </a:xfrm>
          <a:prstGeom prst="rect">
            <a:avLst/>
          </a:prstGeom>
        </p:spPr>
      </p:pic>
    </p:spTree>
    <p:extLst>
      <p:ext uri="{BB962C8B-B14F-4D97-AF65-F5344CB8AC3E}">
        <p14:creationId xmlns:p14="http://schemas.microsoft.com/office/powerpoint/2010/main" val="23901855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548680"/>
            <a:ext cx="8229600" cy="868958"/>
          </a:xfrm>
        </p:spPr>
        <p:txBody>
          <a:bodyPr>
            <a:normAutofit/>
          </a:bodyPr>
          <a:lstStyle/>
          <a:p>
            <a:r>
              <a:rPr lang="en-US" sz="2400" dirty="0" smtClean="0">
                <a:effectLst>
                  <a:outerShdw blurRad="38100" dist="38100" dir="2700000" algn="tl">
                    <a:srgbClr val="000000">
                      <a:alpha val="43137"/>
                    </a:srgbClr>
                  </a:outerShdw>
                </a:effectLst>
              </a:rPr>
              <a:t>  </a:t>
            </a:r>
            <a:r>
              <a:rPr lang="uk-UA" sz="2400" dirty="0" smtClean="0">
                <a:effectLst>
                  <a:outerShdw blurRad="38100" dist="38100" dir="2700000" algn="tl">
                    <a:srgbClr val="000000">
                      <a:alpha val="43137"/>
                    </a:srgbClr>
                  </a:outerShdw>
                </a:effectLst>
              </a:rPr>
              <a:t>Сучасна класична структура садибного будівництва в Україні</a:t>
            </a:r>
            <a:endParaRPr lang="ru-RU" sz="2400" dirty="0">
              <a:effectLst>
                <a:outerShdw blurRad="38100" dist="38100" dir="2700000" algn="tl">
                  <a:srgbClr val="000000">
                    <a:alpha val="43137"/>
                  </a:srgbClr>
                </a:outerShdw>
              </a:effectLst>
            </a:endParaRPr>
          </a:p>
        </p:txBody>
      </p:sp>
      <p:sp>
        <p:nvSpPr>
          <p:cNvPr id="27" name="Прямоугольник 26"/>
          <p:cNvSpPr/>
          <p:nvPr/>
        </p:nvSpPr>
        <p:spPr>
          <a:xfrm>
            <a:off x="2241745" y="1406877"/>
            <a:ext cx="4752000" cy="9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smtClean="0"/>
              <a:t>Забудовник</a:t>
            </a:r>
            <a:endParaRPr lang="ru-RU" sz="4000" dirty="0"/>
          </a:p>
        </p:txBody>
      </p:sp>
      <p:sp>
        <p:nvSpPr>
          <p:cNvPr id="28" name="Прямоугольник 27"/>
          <p:cNvSpPr/>
          <p:nvPr/>
        </p:nvSpPr>
        <p:spPr>
          <a:xfrm>
            <a:off x="134976" y="2918133"/>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Органи Державної влади</a:t>
            </a:r>
            <a:endParaRPr lang="ru-RU" sz="1400" dirty="0"/>
          </a:p>
        </p:txBody>
      </p:sp>
      <p:sp>
        <p:nvSpPr>
          <p:cNvPr id="29" name="Прямоугольник 28"/>
          <p:cNvSpPr/>
          <p:nvPr/>
        </p:nvSpPr>
        <p:spPr>
          <a:xfrm>
            <a:off x="1469450" y="2926314"/>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Органи місцевого самоврядування</a:t>
            </a:r>
            <a:endParaRPr lang="ru-RU" sz="1400" dirty="0"/>
          </a:p>
        </p:txBody>
      </p:sp>
      <p:sp>
        <p:nvSpPr>
          <p:cNvPr id="31" name="Прямоугольник 30"/>
          <p:cNvSpPr/>
          <p:nvPr/>
        </p:nvSpPr>
        <p:spPr>
          <a:xfrm>
            <a:off x="2738688" y="2928934"/>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Проектні організації</a:t>
            </a:r>
            <a:endParaRPr lang="ru-RU" sz="1400" dirty="0"/>
          </a:p>
        </p:txBody>
      </p:sp>
      <p:sp>
        <p:nvSpPr>
          <p:cNvPr id="32" name="Прямоугольник 31"/>
          <p:cNvSpPr/>
          <p:nvPr/>
        </p:nvSpPr>
        <p:spPr>
          <a:xfrm>
            <a:off x="4041357" y="2928934"/>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Підрядні організації</a:t>
            </a:r>
            <a:endParaRPr lang="ru-RU" sz="1400" dirty="0"/>
          </a:p>
        </p:txBody>
      </p:sp>
      <p:sp>
        <p:nvSpPr>
          <p:cNvPr id="33" name="Прямоугольник 32"/>
          <p:cNvSpPr/>
          <p:nvPr/>
        </p:nvSpPr>
        <p:spPr>
          <a:xfrm>
            <a:off x="5336468" y="2935608"/>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Постачальники матеріалів</a:t>
            </a:r>
            <a:endParaRPr lang="ru-RU" sz="1400" dirty="0"/>
          </a:p>
        </p:txBody>
      </p:sp>
      <p:sp>
        <p:nvSpPr>
          <p:cNvPr id="35" name="Прямоугольник 34"/>
          <p:cNvSpPr/>
          <p:nvPr/>
        </p:nvSpPr>
        <p:spPr>
          <a:xfrm>
            <a:off x="6660232" y="2937531"/>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Транспортно-логістичні організації</a:t>
            </a:r>
            <a:endParaRPr lang="ru-RU" sz="1400" dirty="0"/>
          </a:p>
        </p:txBody>
      </p:sp>
      <p:sp>
        <p:nvSpPr>
          <p:cNvPr id="37" name="Прямоугольник 36"/>
          <p:cNvSpPr/>
          <p:nvPr/>
        </p:nvSpPr>
        <p:spPr>
          <a:xfrm>
            <a:off x="7956376" y="2928934"/>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Юридичні організації</a:t>
            </a:r>
            <a:endParaRPr lang="ru-RU" sz="1400" dirty="0"/>
          </a:p>
        </p:txBody>
      </p:sp>
      <p:cxnSp>
        <p:nvCxnSpPr>
          <p:cNvPr id="38" name="Прямая со стрелкой 37"/>
          <p:cNvCxnSpPr>
            <a:endCxn id="37" idx="0"/>
          </p:cNvCxnSpPr>
          <p:nvPr/>
        </p:nvCxnSpPr>
        <p:spPr>
          <a:xfrm>
            <a:off x="6372200" y="1599259"/>
            <a:ext cx="2160176" cy="1329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6250956" y="2390504"/>
            <a:ext cx="913332" cy="527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a:off x="5193357" y="2415204"/>
            <a:ext cx="838710" cy="502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stCxn id="27" idx="2"/>
          </p:cNvCxnSpPr>
          <p:nvPr/>
        </p:nvCxnSpPr>
        <p:spPr>
          <a:xfrm>
            <a:off x="4617745" y="2378877"/>
            <a:ext cx="0" cy="550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flipH="1">
            <a:off x="3264387" y="2384560"/>
            <a:ext cx="710416" cy="5335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rot="16200000" flipH="1">
            <a:off x="3428992" y="3357562"/>
            <a:ext cx="57144" cy="57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a:endCxn id="29" idx="0"/>
          </p:cNvCxnSpPr>
          <p:nvPr/>
        </p:nvCxnSpPr>
        <p:spPr>
          <a:xfrm flipH="1">
            <a:off x="2045450" y="2392751"/>
            <a:ext cx="749091" cy="533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H="1">
            <a:off x="741547" y="1901058"/>
            <a:ext cx="1500198" cy="1025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Стрелка вправо 49"/>
          <p:cNvSpPr/>
          <p:nvPr/>
        </p:nvSpPr>
        <p:spPr>
          <a:xfrm>
            <a:off x="1505096" y="5028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рямоугольник 50"/>
          <p:cNvSpPr/>
          <p:nvPr/>
        </p:nvSpPr>
        <p:spPr>
          <a:xfrm>
            <a:off x="2688387" y="4766954"/>
            <a:ext cx="115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5-10 років</a:t>
            </a:r>
            <a:endParaRPr lang="ru-RU" sz="2400" dirty="0"/>
          </a:p>
        </p:txBody>
      </p:sp>
      <p:sp>
        <p:nvSpPr>
          <p:cNvPr id="52" name="Стрелка вправо 51"/>
          <p:cNvSpPr/>
          <p:nvPr/>
        </p:nvSpPr>
        <p:spPr>
          <a:xfrm>
            <a:off x="4071934" y="5028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77" t="17246" r="10478" b="47447"/>
          <a:stretch/>
        </p:blipFill>
        <p:spPr bwMode="auto">
          <a:xfrm>
            <a:off x="5163919" y="4293096"/>
            <a:ext cx="3261600" cy="19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386985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721202"/>
            <a:ext cx="8229600" cy="868958"/>
          </a:xfrm>
        </p:spPr>
        <p:txBody>
          <a:bodyPr>
            <a:noAutofit/>
          </a:bodyPr>
          <a:lstStyle/>
          <a:p>
            <a:pPr algn="ctr"/>
            <a:r>
              <a:rPr lang="uk-UA" sz="3200" dirty="0" smtClean="0">
                <a:effectLst>
                  <a:outerShdw blurRad="38100" dist="38100" dir="2700000" algn="tl">
                    <a:srgbClr val="000000">
                      <a:alpha val="43137"/>
                    </a:srgbClr>
                  </a:outerShdw>
                </a:effectLst>
              </a:rPr>
              <a:t> Структура садибного будівництва в Україні через </a:t>
            </a:r>
            <a:r>
              <a:rPr lang="en-US" sz="3200" dirty="0" smtClean="0">
                <a:effectLst>
                  <a:outerShdw blurRad="38100" dist="38100" dir="2700000" algn="tl">
                    <a:srgbClr val="000000">
                      <a:alpha val="43137"/>
                    </a:srgbClr>
                  </a:outerShdw>
                </a:effectLst>
              </a:rPr>
              <a:t>  </a:t>
            </a:r>
            <a:r>
              <a:rPr lang="uk-UA" sz="3200" dirty="0" smtClean="0">
                <a:effectLst>
                  <a:outerShdw blurRad="38100" dist="38100" dir="2700000" algn="tl">
                    <a:srgbClr val="000000">
                      <a:alpha val="43137"/>
                    </a:srgbClr>
                  </a:outerShdw>
                </a:effectLst>
              </a:rPr>
              <a:t>кластерну форму організації</a:t>
            </a:r>
            <a:endParaRPr lang="ru-RU" sz="3200" dirty="0">
              <a:effectLst>
                <a:outerShdw blurRad="38100" dist="38100" dir="2700000" algn="tl">
                  <a:srgbClr val="000000">
                    <a:alpha val="43137"/>
                  </a:srgbClr>
                </a:outerShdw>
              </a:effectLst>
            </a:endParaRPr>
          </a:p>
        </p:txBody>
      </p:sp>
      <p:pic>
        <p:nvPicPr>
          <p:cNvPr id="57" name="Picture 3" descr="C:\Users\Анатолий\Desktop\листовка-Трейси_лицо.jpg"/>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1315" t="17584" r="11157" b="47106"/>
          <a:stretch/>
        </p:blipFill>
        <p:spPr bwMode="auto">
          <a:xfrm>
            <a:off x="5300674" y="4763311"/>
            <a:ext cx="3457957" cy="1944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643174" y="1890453"/>
            <a:ext cx="357190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t>Міжгалузевий науково-виробничий кластер інноваційного будівництва</a:t>
            </a:r>
            <a:endParaRPr lang="ru-RU" sz="1600" dirty="0"/>
          </a:p>
        </p:txBody>
      </p:sp>
      <p:sp>
        <p:nvSpPr>
          <p:cNvPr id="5" name="Прямоугольник 4"/>
          <p:cNvSpPr/>
          <p:nvPr/>
        </p:nvSpPr>
        <p:spPr>
          <a:xfrm>
            <a:off x="131604" y="3463469"/>
            <a:ext cx="1147757"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Органи Державної влади</a:t>
            </a:r>
            <a:endParaRPr lang="ru-RU" sz="1400" dirty="0"/>
          </a:p>
        </p:txBody>
      </p:sp>
      <p:sp>
        <p:nvSpPr>
          <p:cNvPr id="6" name="Прямоугольник 5"/>
          <p:cNvSpPr/>
          <p:nvPr/>
        </p:nvSpPr>
        <p:spPr>
          <a:xfrm>
            <a:off x="1377397" y="3462658"/>
            <a:ext cx="1147757"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Органи місцевого самоврядування</a:t>
            </a:r>
            <a:endParaRPr lang="ru-RU" sz="1400" dirty="0"/>
          </a:p>
        </p:txBody>
      </p:sp>
      <p:sp>
        <p:nvSpPr>
          <p:cNvPr id="7" name="Прямоугольник 6"/>
          <p:cNvSpPr/>
          <p:nvPr/>
        </p:nvSpPr>
        <p:spPr>
          <a:xfrm>
            <a:off x="2621574" y="3463469"/>
            <a:ext cx="1236046"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Проектні організації</a:t>
            </a:r>
            <a:endParaRPr lang="ru-RU" sz="1400" dirty="0"/>
          </a:p>
        </p:txBody>
      </p:sp>
      <p:sp>
        <p:nvSpPr>
          <p:cNvPr id="8" name="Прямоугольник 7"/>
          <p:cNvSpPr/>
          <p:nvPr/>
        </p:nvSpPr>
        <p:spPr>
          <a:xfrm>
            <a:off x="3922118" y="3462658"/>
            <a:ext cx="1236046"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Підрядні організації</a:t>
            </a:r>
            <a:endParaRPr lang="ru-RU" sz="1400" dirty="0"/>
          </a:p>
        </p:txBody>
      </p:sp>
      <p:sp>
        <p:nvSpPr>
          <p:cNvPr id="9" name="Прямоугольник 8"/>
          <p:cNvSpPr/>
          <p:nvPr/>
        </p:nvSpPr>
        <p:spPr>
          <a:xfrm>
            <a:off x="5247319" y="3462658"/>
            <a:ext cx="1130092"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Постачальники матеріалів</a:t>
            </a:r>
            <a:endParaRPr lang="ru-RU" sz="1400" dirty="0"/>
          </a:p>
        </p:txBody>
      </p:sp>
      <p:sp>
        <p:nvSpPr>
          <p:cNvPr id="10" name="Прямоугольник 9"/>
          <p:cNvSpPr/>
          <p:nvPr/>
        </p:nvSpPr>
        <p:spPr>
          <a:xfrm>
            <a:off x="6456155" y="3463469"/>
            <a:ext cx="1218381"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Транспортно-логістичні організації</a:t>
            </a:r>
            <a:endParaRPr lang="ru-RU" sz="1400" dirty="0"/>
          </a:p>
        </p:txBody>
      </p:sp>
      <p:sp>
        <p:nvSpPr>
          <p:cNvPr id="11" name="Прямоугольник 10"/>
          <p:cNvSpPr/>
          <p:nvPr/>
        </p:nvSpPr>
        <p:spPr>
          <a:xfrm>
            <a:off x="7768841" y="3463469"/>
            <a:ext cx="1218381" cy="104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t>Юридичні організації</a:t>
            </a:r>
            <a:endParaRPr lang="ru-RU" sz="1400" dirty="0"/>
          </a:p>
        </p:txBody>
      </p:sp>
      <p:cxnSp>
        <p:nvCxnSpPr>
          <p:cNvPr id="14" name="Прямая со стрелкой 13"/>
          <p:cNvCxnSpPr/>
          <p:nvPr/>
        </p:nvCxnSpPr>
        <p:spPr>
          <a:xfrm>
            <a:off x="6215074" y="2548310"/>
            <a:ext cx="1857388" cy="875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endCxn id="10" idx="0"/>
          </p:cNvCxnSpPr>
          <p:nvPr/>
        </p:nvCxnSpPr>
        <p:spPr>
          <a:xfrm>
            <a:off x="6215074" y="2605402"/>
            <a:ext cx="850272" cy="858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547167" y="3000303"/>
            <a:ext cx="1428760" cy="424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rot="5400000">
            <a:off x="4286757" y="3211261"/>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5400000">
            <a:off x="3772625" y="2636805"/>
            <a:ext cx="432000" cy="1143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a:stCxn id="4" idx="1"/>
          </p:cNvCxnSpPr>
          <p:nvPr/>
        </p:nvCxnSpPr>
        <p:spPr>
          <a:xfrm rot="10800000" flipV="1">
            <a:off x="2143108" y="2426238"/>
            <a:ext cx="500066" cy="1035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flipH="1">
            <a:off x="999654" y="2461780"/>
            <a:ext cx="1599566" cy="998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Стрелка вправо 40"/>
          <p:cNvSpPr/>
          <p:nvPr/>
        </p:nvSpPr>
        <p:spPr>
          <a:xfrm>
            <a:off x="322415" y="5320046"/>
            <a:ext cx="11430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1"/>
          <p:cNvSpPr/>
          <p:nvPr/>
        </p:nvSpPr>
        <p:spPr>
          <a:xfrm>
            <a:off x="1714480" y="5033724"/>
            <a:ext cx="2143140" cy="10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t>4-6 місяців </a:t>
            </a:r>
            <a:endParaRPr lang="ru-RU" sz="2800" dirty="0"/>
          </a:p>
        </p:txBody>
      </p:sp>
      <p:sp>
        <p:nvSpPr>
          <p:cNvPr id="43" name="Стрелка вправо 42"/>
          <p:cNvSpPr/>
          <p:nvPr/>
        </p:nvSpPr>
        <p:spPr>
          <a:xfrm>
            <a:off x="4143372" y="5320046"/>
            <a:ext cx="10498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44"/>
          <p:cNvSpPr/>
          <p:nvPr/>
        </p:nvSpPr>
        <p:spPr>
          <a:xfrm>
            <a:off x="7460713" y="2096313"/>
            <a:ext cx="144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t>Забудовники - Асоційовані члени кооперативу</a:t>
            </a:r>
            <a:endParaRPr lang="ru-RU" sz="1200" dirty="0"/>
          </a:p>
        </p:txBody>
      </p:sp>
      <p:sp>
        <p:nvSpPr>
          <p:cNvPr id="46" name="Прямоугольник 45"/>
          <p:cNvSpPr/>
          <p:nvPr/>
        </p:nvSpPr>
        <p:spPr>
          <a:xfrm>
            <a:off x="131604" y="2098310"/>
            <a:ext cx="148658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t>Академія будівництва України</a:t>
            </a:r>
            <a:endParaRPr lang="ru-RU" sz="1600" dirty="0"/>
          </a:p>
        </p:txBody>
      </p:sp>
      <p:sp>
        <p:nvSpPr>
          <p:cNvPr id="53" name="Стрелка вправо 52"/>
          <p:cNvSpPr/>
          <p:nvPr/>
        </p:nvSpPr>
        <p:spPr>
          <a:xfrm>
            <a:off x="6357950" y="2176774"/>
            <a:ext cx="97840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Стрелка влево 57"/>
          <p:cNvSpPr/>
          <p:nvPr/>
        </p:nvSpPr>
        <p:spPr>
          <a:xfrm>
            <a:off x="1714480" y="2176774"/>
            <a:ext cx="810674" cy="4131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9"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5654736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152128"/>
          </a:xfrm>
        </p:spPr>
        <p:txBody>
          <a:bodyPr>
            <a:noAutofit/>
          </a:bodyPr>
          <a:lstStyle/>
          <a:p>
            <a:pPr algn="ctr"/>
            <a:r>
              <a:rPr lang="uk-UA" sz="2000" b="1" dirty="0" smtClean="0"/>
              <a:t>Круглий стіл по створенню кластеру інноваційного будівництва в національному інформаційному агенстві «Укрінформ» </a:t>
            </a:r>
            <a:r>
              <a:rPr lang="uk-UA" sz="2400" b="1" dirty="0" smtClean="0"/>
              <a:t/>
            </a:r>
            <a:br>
              <a:rPr lang="uk-UA" sz="2400" b="1" dirty="0" smtClean="0"/>
            </a:br>
            <a:r>
              <a:rPr lang="uk-UA" sz="1400" b="1" dirty="0" smtClean="0"/>
              <a:t>22 березня 2016 р.</a:t>
            </a:r>
            <a:endParaRPr lang="ru-RU" sz="1400" b="1" dirty="0"/>
          </a:p>
        </p:txBody>
      </p:sp>
      <p:sp>
        <p:nvSpPr>
          <p:cNvPr id="3" name="Объект 2"/>
          <p:cNvSpPr>
            <a:spLocks noGrp="1"/>
          </p:cNvSpPr>
          <p:nvPr>
            <p:ph idx="1"/>
          </p:nvPr>
        </p:nvSpPr>
        <p:spPr/>
        <p:txBody>
          <a:bodyPr/>
          <a:lstStyle/>
          <a:p>
            <a:endParaRPr lang="ru-RU" dirty="0"/>
          </a:p>
        </p:txBody>
      </p:sp>
      <p:pic>
        <p:nvPicPr>
          <p:cNvPr id="6146" name="Picture 2" descr="E:\Кр стол 22.03.16\DSC_59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04467"/>
            <a:ext cx="8280920" cy="50928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426398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Inhaltsplatzhalter 2"/>
          <p:cNvSpPr>
            <a:spLocks noGrp="1"/>
          </p:cNvSpPr>
          <p:nvPr>
            <p:ph idx="1"/>
          </p:nvPr>
        </p:nvSpPr>
        <p:spPr>
          <a:xfrm>
            <a:off x="4664075" y="2865438"/>
            <a:ext cx="3863975" cy="2520950"/>
          </a:xfrm>
        </p:spPr>
        <p:txBody>
          <a:bodyPr rtlCol="0">
            <a:normAutofit fontScale="85000" lnSpcReduction="20000"/>
          </a:bodyPr>
          <a:lstStyle/>
          <a:p>
            <a:pPr marL="1588" indent="6350" eaLnBrk="1" hangingPunct="1">
              <a:spcBef>
                <a:spcPct val="0"/>
              </a:spcBef>
              <a:spcAft>
                <a:spcPts val="450"/>
              </a:spcAft>
              <a:buFont typeface="Arial" panose="020B0604020202020204" pitchFamily="34" charset="0"/>
              <a:buNone/>
              <a:defRPr/>
            </a:pPr>
            <a:r>
              <a:rPr lang="uk-UA" altLang="uk-UA" sz="1400" dirty="0" smtClean="0">
                <a:solidFill>
                  <a:srgbClr val="187CAA"/>
                </a:solidFill>
                <a:latin typeface="Times New Roman" panose="02020603050405020304" pitchFamily="18" charset="0"/>
                <a:cs typeface="Times New Roman" panose="02020603050405020304" pitchFamily="18" charset="0"/>
              </a:rPr>
              <a:t>Вимоги до нормативно-правових актів</a:t>
            </a:r>
            <a:r>
              <a:rPr lang="en-US" altLang="uk-UA" sz="1400" dirty="0" smtClean="0">
                <a:solidFill>
                  <a:srgbClr val="187CAA"/>
                </a:solidFill>
                <a:latin typeface="Times New Roman" panose="02020603050405020304" pitchFamily="18" charset="0"/>
                <a:cs typeface="Times New Roman" panose="02020603050405020304" pitchFamily="18" charset="0"/>
              </a:rPr>
              <a:t>*</a:t>
            </a:r>
          </a:p>
          <a:p>
            <a:pPr marL="1588" indent="6350" eaLnBrk="1" hangingPunct="1">
              <a:spcBef>
                <a:spcPct val="0"/>
              </a:spcBef>
              <a:spcAft>
                <a:spcPts val="450"/>
              </a:spcAft>
              <a:buFont typeface="Arial" panose="020B0604020202020204" pitchFamily="34" charset="0"/>
              <a:buNone/>
              <a:defRPr/>
            </a:pPr>
            <a:r>
              <a:rPr lang="en-US" altLang="uk-UA" sz="1400" dirty="0" smtClean="0">
                <a:latin typeface="Times New Roman" panose="02020603050405020304" pitchFamily="18" charset="0"/>
                <a:cs typeface="Times New Roman" panose="02020603050405020304" pitchFamily="18" charset="0"/>
              </a:rPr>
              <a:t>*</a:t>
            </a:r>
            <a:r>
              <a:rPr lang="uk-UA" altLang="uk-UA" sz="1400" dirty="0" smtClean="0">
                <a:latin typeface="Times New Roman" panose="02020603050405020304" pitchFamily="18" charset="0"/>
                <a:cs typeface="Times New Roman" panose="02020603050405020304" pitchFamily="18" charset="0"/>
              </a:rPr>
              <a:t>якщо Уряд вирішить продовжити діяльність згідно із запропонованим профілем програмного забезпечення</a:t>
            </a:r>
            <a:endParaRPr lang="en-GB" altLang="uk-UA" sz="1400" dirty="0" smtClean="0">
              <a:latin typeface="Times New Roman" panose="02020603050405020304" pitchFamily="18" charset="0"/>
              <a:cs typeface="Times New Roman" panose="02020603050405020304" pitchFamily="18" charset="0"/>
            </a:endParaRPr>
          </a:p>
          <a:p>
            <a:pPr marL="214313" lvl="1" algn="just" eaLnBrk="1" hangingPunct="1">
              <a:spcAft>
                <a:spcPts val="450"/>
              </a:spcAft>
              <a:buClr>
                <a:srgbClr val="187CAA"/>
              </a:buClr>
              <a:buFont typeface="Arial" panose="020B0604020202020204" pitchFamily="34" charset="0"/>
              <a:buChar char="•"/>
              <a:defRPr/>
            </a:pPr>
            <a:r>
              <a:rPr lang="uk-UA" altLang="uk-UA" sz="1400" dirty="0" smtClean="0">
                <a:latin typeface="Times New Roman" panose="02020603050405020304" pitchFamily="18" charset="0"/>
                <a:cs typeface="Times New Roman" panose="02020603050405020304" pitchFamily="18" charset="0"/>
              </a:rPr>
              <a:t>Установи, які займаються розрахунком ЕЕ, сертифікація ЕЕ, бази даних та незалежна верифікація</a:t>
            </a:r>
            <a:endParaRPr lang="en-GB" altLang="uk-UA" sz="1400" dirty="0" smtClean="0">
              <a:latin typeface="Times New Roman" panose="02020603050405020304" pitchFamily="18" charset="0"/>
              <a:cs typeface="Times New Roman" panose="02020603050405020304" pitchFamily="18" charset="0"/>
            </a:endParaRPr>
          </a:p>
          <a:p>
            <a:pPr marL="214313" lvl="1" algn="just" eaLnBrk="1" hangingPunct="1">
              <a:spcAft>
                <a:spcPts val="450"/>
              </a:spcAft>
              <a:buClr>
                <a:srgbClr val="187CAA"/>
              </a:buClr>
              <a:buFont typeface="Arial" panose="020B0604020202020204" pitchFamily="34" charset="0"/>
              <a:buChar char="•"/>
              <a:defRPr/>
            </a:pPr>
            <a:r>
              <a:rPr lang="uk-UA" altLang="uk-UA" sz="1400" dirty="0" smtClean="0">
                <a:latin typeface="Times New Roman" panose="02020603050405020304" pitchFamily="18" charset="0"/>
                <a:cs typeface="Times New Roman" panose="02020603050405020304" pitchFamily="18" charset="0"/>
              </a:rPr>
              <a:t>Нормативні акти для єдиного ядра розрахунку</a:t>
            </a:r>
            <a:endParaRPr lang="en-GB" altLang="uk-UA" sz="1400" dirty="0" smtClean="0">
              <a:latin typeface="Times New Roman" panose="02020603050405020304" pitchFamily="18" charset="0"/>
              <a:cs typeface="Times New Roman" panose="02020603050405020304" pitchFamily="18" charset="0"/>
            </a:endParaRPr>
          </a:p>
          <a:p>
            <a:pPr marL="214313" lvl="1" algn="just" eaLnBrk="1" hangingPunct="1">
              <a:spcAft>
                <a:spcPts val="450"/>
              </a:spcAft>
              <a:buClr>
                <a:srgbClr val="187CAA"/>
              </a:buClr>
              <a:buFont typeface="Arial" panose="020B0604020202020204" pitchFamily="34" charset="0"/>
              <a:buChar char="•"/>
              <a:defRPr/>
            </a:pPr>
            <a:r>
              <a:rPr lang="uk-UA" altLang="uk-UA" sz="1400" dirty="0" smtClean="0">
                <a:latin typeface="Times New Roman" panose="02020603050405020304" pitchFamily="18" charset="0"/>
                <a:cs typeface="Times New Roman" panose="02020603050405020304" pitchFamily="18" charset="0"/>
              </a:rPr>
              <a:t>Плата за користування ПЗ, що покриває витрати, для розрахунку ЕЕ</a:t>
            </a:r>
            <a:endParaRPr lang="en-GB" altLang="uk-UA" sz="1400" dirty="0" smtClean="0">
              <a:latin typeface="Times New Roman" panose="02020603050405020304" pitchFamily="18" charset="0"/>
              <a:cs typeface="Times New Roman" panose="02020603050405020304" pitchFamily="18" charset="0"/>
            </a:endParaRPr>
          </a:p>
          <a:p>
            <a:pPr marL="214313" lvl="1" algn="just" eaLnBrk="1" hangingPunct="1">
              <a:spcAft>
                <a:spcPts val="450"/>
              </a:spcAft>
              <a:buClr>
                <a:srgbClr val="187CAA"/>
              </a:buClr>
              <a:buFont typeface="Arial" panose="020B0604020202020204" pitchFamily="34" charset="0"/>
              <a:buChar char="•"/>
              <a:defRPr/>
            </a:pPr>
            <a:r>
              <a:rPr lang="uk-UA" altLang="uk-UA" sz="1400" dirty="0" smtClean="0">
                <a:latin typeface="Times New Roman" panose="02020603050405020304" pitchFamily="18" charset="0"/>
                <a:cs typeface="Times New Roman" panose="02020603050405020304" pitchFamily="18" charset="0"/>
              </a:rPr>
              <a:t>Специфікації для баз даних аудиторів та сертифікатів ЕЕ</a:t>
            </a:r>
            <a:endParaRPr lang="en-GB" altLang="uk-UA" sz="1400" dirty="0" smtClean="0">
              <a:latin typeface="Times New Roman" panose="02020603050405020304" pitchFamily="18" charset="0"/>
              <a:cs typeface="Times New Roman" panose="02020603050405020304" pitchFamily="18" charset="0"/>
            </a:endParaRPr>
          </a:p>
          <a:p>
            <a:pPr marL="214313" lvl="1" algn="just" eaLnBrk="1" hangingPunct="1">
              <a:spcAft>
                <a:spcPts val="450"/>
              </a:spcAft>
              <a:buClr>
                <a:srgbClr val="187CAA"/>
              </a:buClr>
              <a:buFont typeface="Arial" panose="020B0604020202020204" pitchFamily="34" charset="0"/>
              <a:buChar char="•"/>
              <a:defRPr/>
            </a:pPr>
            <a:r>
              <a:rPr lang="uk-UA" altLang="uk-UA" sz="1400" dirty="0" smtClean="0">
                <a:latin typeface="Times New Roman" panose="02020603050405020304" pitchFamily="18" charset="0"/>
                <a:cs typeface="Times New Roman" panose="02020603050405020304" pitchFamily="18" charset="0"/>
              </a:rPr>
              <a:t>Специфікації для незалежної верифікації</a:t>
            </a:r>
            <a:endParaRPr lang="en-GB" altLang="uk-UA" sz="1400" dirty="0" smtClean="0">
              <a:latin typeface="Times New Roman" panose="02020603050405020304" pitchFamily="18" charset="0"/>
              <a:cs typeface="Times New Roman" panose="02020603050405020304" pitchFamily="18" charset="0"/>
            </a:endParaRPr>
          </a:p>
        </p:txBody>
      </p:sp>
      <p:sp>
        <p:nvSpPr>
          <p:cNvPr id="22" name="Richtungspfeil 21"/>
          <p:cNvSpPr/>
          <p:nvPr/>
        </p:nvSpPr>
        <p:spPr bwMode="auto">
          <a:xfrm>
            <a:off x="490538" y="1970088"/>
            <a:ext cx="2154237" cy="796925"/>
          </a:xfrm>
          <a:prstGeom prst="homePlate">
            <a:avLst/>
          </a:prstGeom>
          <a:solidFill>
            <a:srgbClr val="1E9CD5"/>
          </a:solidFill>
          <a:ln w="19050" cap="flat" cmpd="sng" algn="ctr">
            <a:solidFill>
              <a:srgbClr val="1E9CD5"/>
            </a:solidFill>
            <a:prstDash val="solid"/>
            <a:round/>
            <a:headEnd type="none" w="med" len="med"/>
            <a:tailEnd type="none" w="med" len="med"/>
          </a:ln>
          <a:effectLst/>
        </p:spPr>
        <p:txBody>
          <a:bodyPr lIns="68580" tIns="34290" rIns="68580" bIns="34290" anchor="ctr"/>
          <a:lstStyle/>
          <a:p>
            <a:pPr algn="ctr">
              <a:defRPr/>
            </a:pPr>
            <a:r>
              <a:rPr lang="uk-UA" sz="1800" dirty="0">
                <a:solidFill>
                  <a:schemeClr val="bg1"/>
                </a:solidFill>
                <a:latin typeface="+mj-lt"/>
              </a:rPr>
              <a:t>Директива ЄС щодо ЕЕ будівель</a:t>
            </a:r>
            <a:endParaRPr lang="en-GB" sz="1800" dirty="0">
              <a:solidFill>
                <a:schemeClr val="bg1"/>
              </a:solidFill>
              <a:latin typeface="+mj-lt"/>
            </a:endParaRPr>
          </a:p>
          <a:p>
            <a:pPr algn="ctr">
              <a:defRPr/>
            </a:pPr>
            <a:r>
              <a:rPr lang="uk-UA" sz="1200" dirty="0">
                <a:solidFill>
                  <a:schemeClr val="bg1"/>
                </a:solidFill>
                <a:latin typeface="+mj-lt"/>
              </a:rPr>
              <a:t>Нова редакція </a:t>
            </a:r>
            <a:r>
              <a:rPr lang="en-GB" sz="1200" dirty="0">
                <a:solidFill>
                  <a:schemeClr val="bg1"/>
                </a:solidFill>
                <a:latin typeface="+mj-lt"/>
              </a:rPr>
              <a:t>2010</a:t>
            </a:r>
            <a:r>
              <a:rPr lang="uk-UA" sz="1200" dirty="0">
                <a:solidFill>
                  <a:schemeClr val="bg1"/>
                </a:solidFill>
                <a:latin typeface="+mj-lt"/>
              </a:rPr>
              <a:t> р.</a:t>
            </a:r>
            <a:endParaRPr lang="en-GB" sz="1200" dirty="0">
              <a:solidFill>
                <a:schemeClr val="bg1"/>
              </a:solidFill>
              <a:latin typeface="+mj-lt"/>
            </a:endParaRPr>
          </a:p>
        </p:txBody>
      </p:sp>
      <p:sp>
        <p:nvSpPr>
          <p:cNvPr id="81924" name="Eingekerbter Richtungspfeil 22"/>
          <p:cNvSpPr>
            <a:spLocks noChangeArrowheads="1"/>
          </p:cNvSpPr>
          <p:nvPr/>
        </p:nvSpPr>
        <p:spPr bwMode="auto">
          <a:xfrm>
            <a:off x="2478088" y="1927225"/>
            <a:ext cx="2185987" cy="839788"/>
          </a:xfrm>
          <a:prstGeom prst="chevron">
            <a:avLst>
              <a:gd name="adj" fmla="val 49988"/>
            </a:avLst>
          </a:prstGeom>
          <a:solidFill>
            <a:srgbClr val="1E9CD5"/>
          </a:solidFill>
          <a:ln w="19050" algn="ctr">
            <a:solidFill>
              <a:srgbClr val="1E9CD5"/>
            </a:solidFill>
            <a:round/>
            <a:headEnd/>
            <a:tailEnd/>
          </a:ln>
        </p:spPr>
        <p:txBody>
          <a:bodyPr lIns="68580" tIns="34290" rIns="68580" bIns="34290" anchor="ctr"/>
          <a:lstStyle/>
          <a:p>
            <a:pPr algn="ctr"/>
            <a:r>
              <a:rPr lang="uk-UA" altLang="uk-UA" sz="1500" dirty="0">
                <a:solidFill>
                  <a:schemeClr val="bg1"/>
                </a:solidFill>
                <a:cs typeface="Times New Roman" pitchFamily="18" charset="0"/>
              </a:rPr>
              <a:t>Угода про Асоціацію між ЄС та Україною</a:t>
            </a:r>
            <a:endParaRPr lang="en-GB" altLang="uk-UA" sz="1500" dirty="0">
              <a:solidFill>
                <a:schemeClr val="bg1"/>
              </a:solidFill>
              <a:cs typeface="Times New Roman" pitchFamily="18" charset="0"/>
            </a:endParaRPr>
          </a:p>
        </p:txBody>
      </p:sp>
      <p:sp>
        <p:nvSpPr>
          <p:cNvPr id="81925" name="Eingekerbter Richtungspfeil 23"/>
          <p:cNvSpPr>
            <a:spLocks noChangeArrowheads="1"/>
          </p:cNvSpPr>
          <p:nvPr/>
        </p:nvSpPr>
        <p:spPr bwMode="auto">
          <a:xfrm>
            <a:off x="4545013" y="1970088"/>
            <a:ext cx="2157412" cy="796925"/>
          </a:xfrm>
          <a:prstGeom prst="chevron">
            <a:avLst>
              <a:gd name="adj" fmla="val 48817"/>
            </a:avLst>
          </a:prstGeom>
          <a:solidFill>
            <a:srgbClr val="1E9CD5"/>
          </a:solidFill>
          <a:ln w="19050" algn="ctr">
            <a:solidFill>
              <a:srgbClr val="1E9CD5"/>
            </a:solidFill>
            <a:round/>
            <a:headEnd/>
            <a:tailEnd/>
          </a:ln>
        </p:spPr>
        <p:txBody>
          <a:bodyPr lIns="68580" tIns="34290" rIns="68580" bIns="34290" anchor="ctr"/>
          <a:lstStyle/>
          <a:p>
            <a:pPr algn="ctr"/>
            <a:r>
              <a:rPr lang="uk-UA" altLang="uk-UA" sz="1600" dirty="0">
                <a:solidFill>
                  <a:schemeClr val="bg1"/>
                </a:solidFill>
                <a:cs typeface="Times New Roman" pitchFamily="18" charset="0"/>
              </a:rPr>
              <a:t>Закон України “Про ЕЕ  будівель”</a:t>
            </a:r>
            <a:endParaRPr lang="en-GB" altLang="uk-UA" sz="1600" dirty="0">
              <a:solidFill>
                <a:schemeClr val="bg1"/>
              </a:solidFill>
              <a:cs typeface="Times New Roman" pitchFamily="18" charset="0"/>
            </a:endParaRPr>
          </a:p>
        </p:txBody>
      </p:sp>
      <p:sp>
        <p:nvSpPr>
          <p:cNvPr id="12" name="Inhaltsplatzhalter 2"/>
          <p:cNvSpPr txBox="1">
            <a:spLocks/>
          </p:cNvSpPr>
          <p:nvPr/>
        </p:nvSpPr>
        <p:spPr bwMode="auto">
          <a:xfrm>
            <a:off x="612775" y="2871788"/>
            <a:ext cx="3449638" cy="2573337"/>
          </a:xfrm>
          <a:prstGeom prst="rect">
            <a:avLst/>
          </a:prstGeom>
          <a:noFill/>
          <a:ln w="9525">
            <a:noFill/>
            <a:miter lim="800000"/>
            <a:headEnd/>
            <a:tailEnd/>
          </a:ln>
        </p:spPr>
        <p:txBody>
          <a:bodyPr lIns="68580" tIns="34290" rIns="68580" bIns="34290"/>
          <a:lstStyle/>
          <a:p>
            <a:pPr algn="just">
              <a:spcAft>
                <a:spcPts val="450"/>
              </a:spcAft>
              <a:buClr>
                <a:srgbClr val="E35114"/>
              </a:buClr>
              <a:defRPr/>
            </a:pPr>
            <a:r>
              <a:rPr lang="uk-UA" sz="1600" kern="0" dirty="0">
                <a:solidFill>
                  <a:srgbClr val="187CAA"/>
                </a:solidFill>
                <a:cs typeface="Times New Roman" panose="02020603050405020304" pitchFamily="18" charset="0"/>
              </a:rPr>
              <a:t>Статті ЗУ, які стосуються ПЗ для розрахунку ЕЕ</a:t>
            </a:r>
            <a:r>
              <a:rPr lang="en-US" sz="1600" kern="0" dirty="0">
                <a:solidFill>
                  <a:srgbClr val="187CAA"/>
                </a:solidFill>
                <a:cs typeface="Times New Roman" panose="02020603050405020304" pitchFamily="18" charset="0"/>
              </a:rPr>
              <a:t> </a:t>
            </a:r>
            <a:r>
              <a:rPr lang="uk-UA" sz="1600" kern="0" dirty="0">
                <a:solidFill>
                  <a:srgbClr val="187CAA"/>
                </a:solidFill>
                <a:cs typeface="Times New Roman" panose="02020603050405020304" pitchFamily="18" charset="0"/>
              </a:rPr>
              <a:t>будівель</a:t>
            </a:r>
            <a:r>
              <a:rPr lang="en-US" sz="1600" kern="0" dirty="0">
                <a:solidFill>
                  <a:srgbClr val="187CAA"/>
                </a:solidFill>
                <a:cs typeface="Times New Roman" panose="02020603050405020304" pitchFamily="18" charset="0"/>
              </a:rPr>
              <a:t>:</a:t>
            </a:r>
            <a:endParaRPr lang="en-GB" sz="1600" kern="0" dirty="0">
              <a:solidFill>
                <a:srgbClr val="187CAA"/>
              </a:solidFill>
              <a:cs typeface="Times New Roman" panose="02020603050405020304" pitchFamily="18" charset="0"/>
            </a:endParaRPr>
          </a:p>
          <a:p>
            <a:pPr marL="214313" lvl="1" indent="-214313" algn="just">
              <a:spcAft>
                <a:spcPts val="450"/>
              </a:spcAft>
              <a:buClr>
                <a:srgbClr val="187CAA"/>
              </a:buClr>
              <a:buFont typeface="Arial" panose="020B0604020202020204" pitchFamily="34" charset="0"/>
              <a:buChar char="•"/>
              <a:defRPr/>
            </a:pPr>
            <a:r>
              <a:rPr lang="uk-UA" sz="1600" dirty="0">
                <a:cs typeface="Times New Roman" panose="02020603050405020304" pitchFamily="18" charset="0"/>
              </a:rPr>
              <a:t>Ст.</a:t>
            </a:r>
            <a:r>
              <a:rPr lang="en-GB" sz="1600" dirty="0">
                <a:cs typeface="Times New Roman" panose="02020603050405020304" pitchFamily="18" charset="0"/>
              </a:rPr>
              <a:t> 5 </a:t>
            </a:r>
            <a:r>
              <a:rPr lang="uk-UA" sz="1600" dirty="0">
                <a:cs typeface="Times New Roman" panose="02020603050405020304" pitchFamily="18" charset="0"/>
              </a:rPr>
              <a:t>Енергоефективність будівель</a:t>
            </a:r>
            <a:endParaRPr lang="en-GB" sz="1600" dirty="0">
              <a:cs typeface="Times New Roman" panose="02020603050405020304" pitchFamily="18" charset="0"/>
            </a:endParaRPr>
          </a:p>
          <a:p>
            <a:pPr marL="214313" lvl="1" indent="-214313">
              <a:spcAft>
                <a:spcPts val="450"/>
              </a:spcAft>
              <a:buClr>
                <a:srgbClr val="187CAA"/>
              </a:buClr>
              <a:buFont typeface="Arial" panose="020B0604020202020204" pitchFamily="34" charset="0"/>
              <a:buChar char="•"/>
              <a:defRPr/>
            </a:pPr>
            <a:r>
              <a:rPr lang="uk-UA" sz="1600" dirty="0">
                <a:cs typeface="Times New Roman" panose="02020603050405020304" pitchFamily="18" charset="0"/>
              </a:rPr>
              <a:t>Ст.</a:t>
            </a:r>
            <a:r>
              <a:rPr lang="en-GB" sz="1600" dirty="0">
                <a:cs typeface="Times New Roman" panose="02020603050405020304" pitchFamily="18" charset="0"/>
              </a:rPr>
              <a:t> 7 </a:t>
            </a:r>
            <a:r>
              <a:rPr lang="uk-UA" sz="1600" dirty="0">
                <a:cs typeface="Times New Roman" panose="02020603050405020304" pitchFamily="18" charset="0"/>
              </a:rPr>
              <a:t>Сертифікація енергоефективності будівель</a:t>
            </a:r>
            <a:r>
              <a:rPr lang="en-GB" sz="1600" dirty="0">
                <a:cs typeface="Times New Roman" panose="02020603050405020304" pitchFamily="18" charset="0"/>
              </a:rPr>
              <a:t>, </a:t>
            </a:r>
            <a:r>
              <a:rPr lang="uk-UA" sz="1600" dirty="0">
                <a:cs typeface="Times New Roman" panose="02020603050405020304" pitchFamily="18" charset="0"/>
              </a:rPr>
              <a:t>параграфи</a:t>
            </a:r>
            <a:r>
              <a:rPr lang="en-GB" sz="1600" dirty="0">
                <a:cs typeface="Times New Roman" panose="02020603050405020304" pitchFamily="18" charset="0"/>
              </a:rPr>
              <a:t> 3 </a:t>
            </a:r>
            <a:r>
              <a:rPr lang="ru-RU" sz="1600" dirty="0">
                <a:cs typeface="Times New Roman" panose="02020603050405020304" pitchFamily="18" charset="0"/>
              </a:rPr>
              <a:t>та </a:t>
            </a:r>
            <a:r>
              <a:rPr lang="en-GB" sz="1600" dirty="0">
                <a:cs typeface="Times New Roman" panose="02020603050405020304" pitchFamily="18" charset="0"/>
              </a:rPr>
              <a:t>4</a:t>
            </a:r>
          </a:p>
          <a:p>
            <a:pPr marL="214313" lvl="1" indent="-214313">
              <a:spcAft>
                <a:spcPts val="450"/>
              </a:spcAft>
              <a:buClr>
                <a:srgbClr val="187CAA"/>
              </a:buClr>
              <a:buFont typeface="Arial" panose="020B0604020202020204" pitchFamily="34" charset="0"/>
              <a:buChar char="•"/>
              <a:defRPr/>
            </a:pPr>
            <a:r>
              <a:rPr lang="uk-UA" sz="1600" dirty="0">
                <a:cs typeface="Times New Roman" panose="02020603050405020304" pitchFamily="18" charset="0"/>
              </a:rPr>
              <a:t>Ст.</a:t>
            </a:r>
            <a:r>
              <a:rPr lang="en-GB" sz="1600" dirty="0">
                <a:cs typeface="Times New Roman" panose="02020603050405020304" pitchFamily="18" charset="0"/>
              </a:rPr>
              <a:t> 8 </a:t>
            </a:r>
            <a:r>
              <a:rPr lang="uk-UA" sz="1600" dirty="0">
                <a:cs typeface="Times New Roman" panose="02020603050405020304" pitchFamily="18" charset="0"/>
              </a:rPr>
              <a:t>Сертифікат</a:t>
            </a:r>
            <a:r>
              <a:rPr lang="en-GB" sz="1600" dirty="0">
                <a:cs typeface="Times New Roman" panose="02020603050405020304" pitchFamily="18" charset="0"/>
              </a:rPr>
              <a:t> </a:t>
            </a:r>
            <a:r>
              <a:rPr lang="uk-UA" sz="1600" dirty="0">
                <a:cs typeface="Times New Roman" panose="02020603050405020304" pitchFamily="18" charset="0"/>
              </a:rPr>
              <a:t>енергоефективності</a:t>
            </a:r>
            <a:r>
              <a:rPr lang="en-GB" sz="1600" dirty="0">
                <a:cs typeface="Times New Roman" panose="02020603050405020304" pitchFamily="18" charset="0"/>
              </a:rPr>
              <a:t>, </a:t>
            </a:r>
            <a:r>
              <a:rPr lang="uk-UA" sz="1600" dirty="0">
                <a:cs typeface="Times New Roman" panose="02020603050405020304" pitchFamily="18" charset="0"/>
              </a:rPr>
              <a:t>параграф</a:t>
            </a:r>
            <a:r>
              <a:rPr lang="en-GB" sz="1600" dirty="0">
                <a:cs typeface="Times New Roman" panose="02020603050405020304" pitchFamily="18" charset="0"/>
              </a:rPr>
              <a:t> 3</a:t>
            </a:r>
          </a:p>
          <a:p>
            <a:pPr marL="214313" lvl="1" indent="-214313">
              <a:spcAft>
                <a:spcPts val="450"/>
              </a:spcAft>
              <a:buClr>
                <a:srgbClr val="187CAA"/>
              </a:buClr>
              <a:buFont typeface="Arial" panose="020B0604020202020204" pitchFamily="34" charset="0"/>
              <a:buChar char="•"/>
              <a:defRPr/>
            </a:pPr>
            <a:r>
              <a:rPr lang="uk-UA" sz="1600" dirty="0">
                <a:cs typeface="Times New Roman" panose="02020603050405020304" pitchFamily="18" charset="0"/>
              </a:rPr>
              <a:t>Ст.</a:t>
            </a:r>
            <a:r>
              <a:rPr lang="en-GB" sz="1600" dirty="0">
                <a:cs typeface="Times New Roman" panose="02020603050405020304" pitchFamily="18" charset="0"/>
              </a:rPr>
              <a:t> 9 </a:t>
            </a:r>
            <a:r>
              <a:rPr lang="uk-UA" sz="1600" dirty="0">
                <a:cs typeface="Times New Roman" panose="02020603050405020304" pitchFamily="18" charset="0"/>
              </a:rPr>
              <a:t>Атестація професійних навичок фахівців, параграф</a:t>
            </a:r>
            <a:r>
              <a:rPr lang="en-GB" sz="1600" dirty="0">
                <a:cs typeface="Times New Roman" panose="02020603050405020304" pitchFamily="18" charset="0"/>
              </a:rPr>
              <a:t> 3</a:t>
            </a:r>
          </a:p>
          <a:p>
            <a:pPr marL="214313" lvl="1" indent="-214313" algn="just">
              <a:spcAft>
                <a:spcPts val="450"/>
              </a:spcAft>
              <a:buClr>
                <a:srgbClr val="187CAA"/>
              </a:buClr>
              <a:buFont typeface="Arial" panose="020B0604020202020204" pitchFamily="34" charset="0"/>
              <a:buChar char="•"/>
              <a:defRPr/>
            </a:pPr>
            <a:r>
              <a:rPr lang="uk-UA" sz="1600" dirty="0">
                <a:cs typeface="Times New Roman" panose="02020603050405020304" pitchFamily="18" charset="0"/>
              </a:rPr>
              <a:t>Ст.</a:t>
            </a:r>
            <a:r>
              <a:rPr lang="en-GB" sz="1600" dirty="0">
                <a:cs typeface="Times New Roman" panose="02020603050405020304" pitchFamily="18" charset="0"/>
              </a:rPr>
              <a:t> 10 </a:t>
            </a:r>
            <a:r>
              <a:rPr lang="uk-UA" sz="1600" dirty="0">
                <a:cs typeface="Times New Roman" panose="02020603050405020304" pitchFamily="18" charset="0"/>
              </a:rPr>
              <a:t>Заходи щодо забезпечення </a:t>
            </a:r>
            <a:r>
              <a:rPr lang="en-GB" sz="1600" dirty="0">
                <a:cs typeface="Times New Roman" panose="02020603050405020304" pitchFamily="18" charset="0"/>
              </a:rPr>
              <a:t> </a:t>
            </a:r>
            <a:r>
              <a:rPr lang="uk-UA" sz="1600" dirty="0">
                <a:cs typeface="Times New Roman" panose="02020603050405020304" pitchFamily="18" charset="0"/>
              </a:rPr>
              <a:t>енергоефективності будівель</a:t>
            </a:r>
            <a:r>
              <a:rPr lang="en-GB" sz="1600" dirty="0">
                <a:cs typeface="Times New Roman" panose="02020603050405020304" pitchFamily="18" charset="0"/>
              </a:rPr>
              <a:t>, </a:t>
            </a:r>
            <a:r>
              <a:rPr lang="uk-UA" sz="1600" dirty="0">
                <a:cs typeface="Times New Roman" panose="02020603050405020304" pitchFamily="18" charset="0"/>
              </a:rPr>
              <a:t>параграф</a:t>
            </a:r>
            <a:r>
              <a:rPr lang="en-GB" sz="1600" dirty="0">
                <a:cs typeface="Times New Roman" panose="02020603050405020304" pitchFamily="18" charset="0"/>
              </a:rPr>
              <a:t> 7</a:t>
            </a:r>
          </a:p>
          <a:p>
            <a:pPr marL="557213" lvl="1" indent="-214313" algn="just">
              <a:spcBef>
                <a:spcPct val="20000"/>
              </a:spcBef>
              <a:spcAft>
                <a:spcPts val="375"/>
              </a:spcAft>
              <a:buClr>
                <a:srgbClr val="E35114"/>
              </a:buClr>
              <a:buFont typeface="Wingdings" pitchFamily="2" charset="2"/>
              <a:buChar char="§"/>
              <a:defRPr/>
            </a:pPr>
            <a:endParaRPr lang="en-GB" sz="1600" dirty="0">
              <a:cs typeface="Times New Roman" panose="02020603050405020304" pitchFamily="18" charset="0"/>
            </a:endParaRPr>
          </a:p>
        </p:txBody>
      </p:sp>
      <p:cxnSp>
        <p:nvCxnSpPr>
          <p:cNvPr id="81927" name="Gerade Verbindung 13"/>
          <p:cNvCxnSpPr>
            <a:cxnSpLocks noChangeShapeType="1"/>
          </p:cNvCxnSpPr>
          <p:nvPr/>
        </p:nvCxnSpPr>
        <p:spPr bwMode="auto">
          <a:xfrm>
            <a:off x="703263" y="2833688"/>
            <a:ext cx="3294062" cy="0"/>
          </a:xfrm>
          <a:prstGeom prst="line">
            <a:avLst/>
          </a:prstGeom>
          <a:noFill/>
          <a:ln w="9525" algn="ctr">
            <a:solidFill>
              <a:srgbClr val="1E9CD5"/>
            </a:solidFill>
            <a:round/>
            <a:headEnd/>
            <a:tailEnd/>
          </a:ln>
          <a:extLst>
            <a:ext uri="{909E8E84-426E-40DD-AFC4-6F175D3DCCD1}">
              <a14:hiddenFill xmlns:a14="http://schemas.microsoft.com/office/drawing/2010/main">
                <a:noFill/>
              </a14:hiddenFill>
            </a:ext>
          </a:extLst>
        </p:spPr>
      </p:cxnSp>
      <p:cxnSp>
        <p:nvCxnSpPr>
          <p:cNvPr id="81928" name="Gerade Verbindung 14"/>
          <p:cNvCxnSpPr>
            <a:cxnSpLocks noChangeShapeType="1"/>
          </p:cNvCxnSpPr>
          <p:nvPr/>
        </p:nvCxnSpPr>
        <p:spPr bwMode="auto">
          <a:xfrm>
            <a:off x="4732338" y="2833688"/>
            <a:ext cx="3673475" cy="0"/>
          </a:xfrm>
          <a:prstGeom prst="line">
            <a:avLst/>
          </a:prstGeom>
          <a:noFill/>
          <a:ln w="9525" algn="ctr">
            <a:solidFill>
              <a:srgbClr val="1E9CD5"/>
            </a:solidFill>
            <a:round/>
            <a:headEnd/>
            <a:tailEnd/>
          </a:ln>
          <a:extLst>
            <a:ext uri="{909E8E84-426E-40DD-AFC4-6F175D3DCCD1}">
              <a14:hiddenFill xmlns:a14="http://schemas.microsoft.com/office/drawing/2010/main">
                <a:noFill/>
              </a14:hiddenFill>
            </a:ext>
          </a:extLst>
        </p:spPr>
      </p:cxnSp>
      <p:grpSp>
        <p:nvGrpSpPr>
          <p:cNvPr id="81929" name="Группа 15"/>
          <p:cNvGrpSpPr>
            <a:grpSpLocks/>
          </p:cNvGrpSpPr>
          <p:nvPr/>
        </p:nvGrpSpPr>
        <p:grpSpPr bwMode="auto">
          <a:xfrm>
            <a:off x="344488" y="1149350"/>
            <a:ext cx="422275" cy="541338"/>
            <a:chOff x="460042" y="388558"/>
            <a:chExt cx="562034" cy="723501"/>
          </a:xfrm>
        </p:grpSpPr>
        <p:sp>
          <p:nvSpPr>
            <p:cNvPr id="18" name="Freeform 5"/>
            <p:cNvSpPr>
              <a:spLocks/>
            </p:cNvSpPr>
            <p:nvPr/>
          </p:nvSpPr>
          <p:spPr bwMode="auto">
            <a:xfrm>
              <a:off x="460042" y="388558"/>
              <a:ext cx="242984" cy="294917"/>
            </a:xfrm>
            <a:custGeom>
              <a:avLst/>
              <a:gdLst>
                <a:gd name="T0" fmla="*/ 108 w 108"/>
                <a:gd name="T1" fmla="*/ 167 h 167"/>
                <a:gd name="T2" fmla="*/ 54 w 108"/>
                <a:gd name="T3" fmla="*/ 167 h 167"/>
                <a:gd name="T4" fmla="*/ 0 w 108"/>
                <a:gd name="T5" fmla="*/ 0 h 167"/>
                <a:gd name="T6" fmla="*/ 54 w 108"/>
                <a:gd name="T7" fmla="*/ 0 h 167"/>
                <a:gd name="T8" fmla="*/ 108 w 108"/>
                <a:gd name="T9" fmla="*/ 167 h 167"/>
              </a:gdLst>
              <a:ahLst/>
              <a:cxnLst>
                <a:cxn ang="0">
                  <a:pos x="T0" y="T1"/>
                </a:cxn>
                <a:cxn ang="0">
                  <a:pos x="T2" y="T3"/>
                </a:cxn>
                <a:cxn ang="0">
                  <a:pos x="T4" y="T5"/>
                </a:cxn>
                <a:cxn ang="0">
                  <a:pos x="T6" y="T7"/>
                </a:cxn>
                <a:cxn ang="0">
                  <a:pos x="T8" y="T9"/>
                </a:cxn>
              </a:cxnLst>
              <a:rect l="0" t="0" r="r" b="b"/>
              <a:pathLst>
                <a:path w="108" h="167">
                  <a:moveTo>
                    <a:pt x="108" y="167"/>
                  </a:moveTo>
                  <a:lnTo>
                    <a:pt x="54" y="167"/>
                  </a:lnTo>
                  <a:lnTo>
                    <a:pt x="0" y="0"/>
                  </a:lnTo>
                  <a:lnTo>
                    <a:pt x="54" y="0"/>
                  </a:lnTo>
                  <a:lnTo>
                    <a:pt x="108" y="167"/>
                  </a:lnTo>
                  <a:close/>
                </a:path>
              </a:pathLst>
            </a:custGeom>
            <a:solidFill>
              <a:srgbClr val="8DC4D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19" name="Freeform 6"/>
            <p:cNvSpPr>
              <a:spLocks/>
            </p:cNvSpPr>
            <p:nvPr/>
          </p:nvSpPr>
          <p:spPr bwMode="auto">
            <a:xfrm>
              <a:off x="460042" y="677109"/>
              <a:ext cx="242984" cy="294917"/>
            </a:xfrm>
            <a:custGeom>
              <a:avLst/>
              <a:gdLst>
                <a:gd name="T0" fmla="*/ 108 w 108"/>
                <a:gd name="T1" fmla="*/ 0 h 168"/>
                <a:gd name="T2" fmla="*/ 54 w 108"/>
                <a:gd name="T3" fmla="*/ 0 h 168"/>
                <a:gd name="T4" fmla="*/ 0 w 108"/>
                <a:gd name="T5" fmla="*/ 168 h 168"/>
                <a:gd name="T6" fmla="*/ 54 w 108"/>
                <a:gd name="T7" fmla="*/ 168 h 168"/>
                <a:gd name="T8" fmla="*/ 108 w 108"/>
                <a:gd name="T9" fmla="*/ 0 h 168"/>
              </a:gdLst>
              <a:ahLst/>
              <a:cxnLst>
                <a:cxn ang="0">
                  <a:pos x="T0" y="T1"/>
                </a:cxn>
                <a:cxn ang="0">
                  <a:pos x="T2" y="T3"/>
                </a:cxn>
                <a:cxn ang="0">
                  <a:pos x="T4" y="T5"/>
                </a:cxn>
                <a:cxn ang="0">
                  <a:pos x="T6" y="T7"/>
                </a:cxn>
                <a:cxn ang="0">
                  <a:pos x="T8" y="T9"/>
                </a:cxn>
              </a:cxnLst>
              <a:rect l="0" t="0" r="r" b="b"/>
              <a:pathLst>
                <a:path w="108" h="168">
                  <a:moveTo>
                    <a:pt x="108" y="0"/>
                  </a:moveTo>
                  <a:lnTo>
                    <a:pt x="54" y="0"/>
                  </a:lnTo>
                  <a:lnTo>
                    <a:pt x="0" y="168"/>
                  </a:lnTo>
                  <a:lnTo>
                    <a:pt x="54" y="168"/>
                  </a:lnTo>
                  <a:lnTo>
                    <a:pt x="108" y="0"/>
                  </a:lnTo>
                  <a:close/>
                </a:path>
              </a:pathLst>
            </a:custGeom>
            <a:solidFill>
              <a:srgbClr val="D1E7F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21" name="Freeform 7"/>
            <p:cNvSpPr>
              <a:spLocks/>
            </p:cNvSpPr>
            <p:nvPr/>
          </p:nvSpPr>
          <p:spPr bwMode="auto">
            <a:xfrm>
              <a:off x="597380" y="388558"/>
              <a:ext cx="242985" cy="294917"/>
            </a:xfrm>
            <a:custGeom>
              <a:avLst/>
              <a:gdLst>
                <a:gd name="T0" fmla="*/ 108 w 108"/>
                <a:gd name="T1" fmla="*/ 167 h 167"/>
                <a:gd name="T2" fmla="*/ 54 w 108"/>
                <a:gd name="T3" fmla="*/ 167 h 167"/>
                <a:gd name="T4" fmla="*/ 0 w 108"/>
                <a:gd name="T5" fmla="*/ 0 h 167"/>
                <a:gd name="T6" fmla="*/ 54 w 108"/>
                <a:gd name="T7" fmla="*/ 0 h 167"/>
                <a:gd name="T8" fmla="*/ 108 w 108"/>
                <a:gd name="T9" fmla="*/ 167 h 167"/>
              </a:gdLst>
              <a:ahLst/>
              <a:cxnLst>
                <a:cxn ang="0">
                  <a:pos x="T0" y="T1"/>
                </a:cxn>
                <a:cxn ang="0">
                  <a:pos x="T2" y="T3"/>
                </a:cxn>
                <a:cxn ang="0">
                  <a:pos x="T4" y="T5"/>
                </a:cxn>
                <a:cxn ang="0">
                  <a:pos x="T6" y="T7"/>
                </a:cxn>
                <a:cxn ang="0">
                  <a:pos x="T8" y="T9"/>
                </a:cxn>
              </a:cxnLst>
              <a:rect l="0" t="0" r="r" b="b"/>
              <a:pathLst>
                <a:path w="108" h="167">
                  <a:moveTo>
                    <a:pt x="108" y="167"/>
                  </a:moveTo>
                  <a:lnTo>
                    <a:pt x="54" y="167"/>
                  </a:lnTo>
                  <a:lnTo>
                    <a:pt x="0" y="0"/>
                  </a:lnTo>
                  <a:lnTo>
                    <a:pt x="54" y="0"/>
                  </a:lnTo>
                  <a:lnTo>
                    <a:pt x="108" y="167"/>
                  </a:lnTo>
                  <a:close/>
                </a:path>
              </a:pathLst>
            </a:custGeom>
            <a:solidFill>
              <a:srgbClr val="F7EF8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25" name="Freeform 8"/>
            <p:cNvSpPr>
              <a:spLocks/>
            </p:cNvSpPr>
            <p:nvPr/>
          </p:nvSpPr>
          <p:spPr bwMode="auto">
            <a:xfrm>
              <a:off x="597380" y="677109"/>
              <a:ext cx="242985" cy="294917"/>
            </a:xfrm>
            <a:custGeom>
              <a:avLst/>
              <a:gdLst>
                <a:gd name="T0" fmla="*/ 108 w 108"/>
                <a:gd name="T1" fmla="*/ 0 h 168"/>
                <a:gd name="T2" fmla="*/ 54 w 108"/>
                <a:gd name="T3" fmla="*/ 0 h 168"/>
                <a:gd name="T4" fmla="*/ 0 w 108"/>
                <a:gd name="T5" fmla="*/ 168 h 168"/>
                <a:gd name="T6" fmla="*/ 54 w 108"/>
                <a:gd name="T7" fmla="*/ 168 h 168"/>
                <a:gd name="T8" fmla="*/ 108 w 108"/>
                <a:gd name="T9" fmla="*/ 0 h 168"/>
              </a:gdLst>
              <a:ahLst/>
              <a:cxnLst>
                <a:cxn ang="0">
                  <a:pos x="T0" y="T1"/>
                </a:cxn>
                <a:cxn ang="0">
                  <a:pos x="T2" y="T3"/>
                </a:cxn>
                <a:cxn ang="0">
                  <a:pos x="T4" y="T5"/>
                </a:cxn>
                <a:cxn ang="0">
                  <a:pos x="T6" y="T7"/>
                </a:cxn>
                <a:cxn ang="0">
                  <a:pos x="T8" y="T9"/>
                </a:cxn>
              </a:cxnLst>
              <a:rect l="0" t="0" r="r" b="b"/>
              <a:pathLst>
                <a:path w="108" h="168">
                  <a:moveTo>
                    <a:pt x="108" y="0"/>
                  </a:moveTo>
                  <a:lnTo>
                    <a:pt x="54" y="0"/>
                  </a:lnTo>
                  <a:lnTo>
                    <a:pt x="0" y="168"/>
                  </a:lnTo>
                  <a:lnTo>
                    <a:pt x="54" y="168"/>
                  </a:lnTo>
                  <a:lnTo>
                    <a:pt x="108" y="0"/>
                  </a:lnTo>
                  <a:close/>
                </a:path>
              </a:pathLst>
            </a:custGeom>
            <a:solidFill>
              <a:srgbClr val="F4E8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28" name="Freeform 9"/>
            <p:cNvSpPr>
              <a:spLocks/>
            </p:cNvSpPr>
            <p:nvPr/>
          </p:nvSpPr>
          <p:spPr bwMode="auto">
            <a:xfrm>
              <a:off x="460042" y="388558"/>
              <a:ext cx="424694" cy="294917"/>
            </a:xfrm>
            <a:custGeom>
              <a:avLst/>
              <a:gdLst>
                <a:gd name="T0" fmla="*/ 189 w 189"/>
                <a:gd name="T1" fmla="*/ 167 h 167"/>
                <a:gd name="T2" fmla="*/ 135 w 189"/>
                <a:gd name="T3" fmla="*/ 167 h 167"/>
                <a:gd name="T4" fmla="*/ 0 w 189"/>
                <a:gd name="T5" fmla="*/ 0 h 167"/>
                <a:gd name="T6" fmla="*/ 54 w 189"/>
                <a:gd name="T7" fmla="*/ 0 h 167"/>
                <a:gd name="T8" fmla="*/ 189 w 189"/>
                <a:gd name="T9" fmla="*/ 167 h 167"/>
              </a:gdLst>
              <a:ahLst/>
              <a:cxnLst>
                <a:cxn ang="0">
                  <a:pos x="T0" y="T1"/>
                </a:cxn>
                <a:cxn ang="0">
                  <a:pos x="T2" y="T3"/>
                </a:cxn>
                <a:cxn ang="0">
                  <a:pos x="T4" y="T5"/>
                </a:cxn>
                <a:cxn ang="0">
                  <a:pos x="T6" y="T7"/>
                </a:cxn>
                <a:cxn ang="0">
                  <a:pos x="T8" y="T9"/>
                </a:cxn>
              </a:cxnLst>
              <a:rect l="0" t="0" r="r" b="b"/>
              <a:pathLst>
                <a:path w="189" h="167">
                  <a:moveTo>
                    <a:pt x="189" y="167"/>
                  </a:moveTo>
                  <a:lnTo>
                    <a:pt x="135" y="167"/>
                  </a:lnTo>
                  <a:lnTo>
                    <a:pt x="0" y="0"/>
                  </a:lnTo>
                  <a:lnTo>
                    <a:pt x="54" y="0"/>
                  </a:lnTo>
                  <a:lnTo>
                    <a:pt x="189" y="167"/>
                  </a:lnTo>
                  <a:close/>
                </a:path>
              </a:pathLst>
            </a:custGeom>
            <a:solidFill>
              <a:srgbClr val="1E9CD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29" name="Freeform 10"/>
            <p:cNvSpPr>
              <a:spLocks/>
            </p:cNvSpPr>
            <p:nvPr/>
          </p:nvSpPr>
          <p:spPr bwMode="auto">
            <a:xfrm>
              <a:off x="460042" y="677109"/>
              <a:ext cx="424694" cy="294917"/>
            </a:xfrm>
            <a:custGeom>
              <a:avLst/>
              <a:gdLst>
                <a:gd name="T0" fmla="*/ 189 w 189"/>
                <a:gd name="T1" fmla="*/ 0 h 168"/>
                <a:gd name="T2" fmla="*/ 135 w 189"/>
                <a:gd name="T3" fmla="*/ 0 h 168"/>
                <a:gd name="T4" fmla="*/ 0 w 189"/>
                <a:gd name="T5" fmla="*/ 168 h 168"/>
                <a:gd name="T6" fmla="*/ 54 w 189"/>
                <a:gd name="T7" fmla="*/ 168 h 168"/>
                <a:gd name="T8" fmla="*/ 189 w 189"/>
                <a:gd name="T9" fmla="*/ 0 h 168"/>
              </a:gdLst>
              <a:ahLst/>
              <a:cxnLst>
                <a:cxn ang="0">
                  <a:pos x="T0" y="T1"/>
                </a:cxn>
                <a:cxn ang="0">
                  <a:pos x="T2" y="T3"/>
                </a:cxn>
                <a:cxn ang="0">
                  <a:pos x="T4" y="T5"/>
                </a:cxn>
                <a:cxn ang="0">
                  <a:pos x="T6" y="T7"/>
                </a:cxn>
                <a:cxn ang="0">
                  <a:pos x="T8" y="T9"/>
                </a:cxn>
              </a:cxnLst>
              <a:rect l="0" t="0" r="r" b="b"/>
              <a:pathLst>
                <a:path w="189" h="168">
                  <a:moveTo>
                    <a:pt x="189" y="0"/>
                  </a:moveTo>
                  <a:lnTo>
                    <a:pt x="135" y="0"/>
                  </a:lnTo>
                  <a:lnTo>
                    <a:pt x="0" y="168"/>
                  </a:lnTo>
                  <a:lnTo>
                    <a:pt x="54" y="168"/>
                  </a:lnTo>
                  <a:lnTo>
                    <a:pt x="189"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0" name="Freeform 11"/>
            <p:cNvSpPr>
              <a:spLocks/>
            </p:cNvSpPr>
            <p:nvPr/>
          </p:nvSpPr>
          <p:spPr bwMode="auto">
            <a:xfrm>
              <a:off x="597380" y="388558"/>
              <a:ext cx="424696" cy="294917"/>
            </a:xfrm>
            <a:custGeom>
              <a:avLst/>
              <a:gdLst>
                <a:gd name="T0" fmla="*/ 189 w 189"/>
                <a:gd name="T1" fmla="*/ 167 h 167"/>
                <a:gd name="T2" fmla="*/ 135 w 189"/>
                <a:gd name="T3" fmla="*/ 167 h 167"/>
                <a:gd name="T4" fmla="*/ 0 w 189"/>
                <a:gd name="T5" fmla="*/ 0 h 167"/>
                <a:gd name="T6" fmla="*/ 54 w 189"/>
                <a:gd name="T7" fmla="*/ 0 h 167"/>
                <a:gd name="T8" fmla="*/ 189 w 189"/>
                <a:gd name="T9" fmla="*/ 167 h 167"/>
              </a:gdLst>
              <a:ahLst/>
              <a:cxnLst>
                <a:cxn ang="0">
                  <a:pos x="T0" y="T1"/>
                </a:cxn>
                <a:cxn ang="0">
                  <a:pos x="T2" y="T3"/>
                </a:cxn>
                <a:cxn ang="0">
                  <a:pos x="T4" y="T5"/>
                </a:cxn>
                <a:cxn ang="0">
                  <a:pos x="T6" y="T7"/>
                </a:cxn>
                <a:cxn ang="0">
                  <a:pos x="T8" y="T9"/>
                </a:cxn>
              </a:cxnLst>
              <a:rect l="0" t="0" r="r" b="b"/>
              <a:pathLst>
                <a:path w="189" h="167">
                  <a:moveTo>
                    <a:pt x="189" y="167"/>
                  </a:moveTo>
                  <a:lnTo>
                    <a:pt x="135" y="167"/>
                  </a:lnTo>
                  <a:lnTo>
                    <a:pt x="0" y="0"/>
                  </a:lnTo>
                  <a:lnTo>
                    <a:pt x="54" y="0"/>
                  </a:lnTo>
                  <a:lnTo>
                    <a:pt x="189" y="167"/>
                  </a:lnTo>
                  <a:close/>
                </a:path>
              </a:pathLst>
            </a:custGeom>
            <a:solidFill>
              <a:srgbClr val="FCEE2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2" name="Freeform 12"/>
            <p:cNvSpPr>
              <a:spLocks/>
            </p:cNvSpPr>
            <p:nvPr/>
          </p:nvSpPr>
          <p:spPr bwMode="auto">
            <a:xfrm>
              <a:off x="597380" y="677109"/>
              <a:ext cx="424696" cy="294917"/>
            </a:xfrm>
            <a:custGeom>
              <a:avLst/>
              <a:gdLst>
                <a:gd name="T0" fmla="*/ 189 w 189"/>
                <a:gd name="T1" fmla="*/ 0 h 168"/>
                <a:gd name="T2" fmla="*/ 135 w 189"/>
                <a:gd name="T3" fmla="*/ 0 h 168"/>
                <a:gd name="T4" fmla="*/ 0 w 189"/>
                <a:gd name="T5" fmla="*/ 168 h 168"/>
                <a:gd name="T6" fmla="*/ 54 w 189"/>
                <a:gd name="T7" fmla="*/ 168 h 168"/>
                <a:gd name="T8" fmla="*/ 189 w 189"/>
                <a:gd name="T9" fmla="*/ 0 h 168"/>
              </a:gdLst>
              <a:ahLst/>
              <a:cxnLst>
                <a:cxn ang="0">
                  <a:pos x="T0" y="T1"/>
                </a:cxn>
                <a:cxn ang="0">
                  <a:pos x="T2" y="T3"/>
                </a:cxn>
                <a:cxn ang="0">
                  <a:pos x="T4" y="T5"/>
                </a:cxn>
                <a:cxn ang="0">
                  <a:pos x="T6" y="T7"/>
                </a:cxn>
                <a:cxn ang="0">
                  <a:pos x="T8" y="T9"/>
                </a:cxn>
              </a:cxnLst>
              <a:rect l="0" t="0" r="r" b="b"/>
              <a:pathLst>
                <a:path w="189" h="168">
                  <a:moveTo>
                    <a:pt x="189" y="0"/>
                  </a:moveTo>
                  <a:lnTo>
                    <a:pt x="135" y="0"/>
                  </a:lnTo>
                  <a:lnTo>
                    <a:pt x="0" y="168"/>
                  </a:lnTo>
                  <a:lnTo>
                    <a:pt x="54" y="168"/>
                  </a:lnTo>
                  <a:lnTo>
                    <a:pt x="189" y="0"/>
                  </a:lnTo>
                  <a:close/>
                </a:path>
              </a:pathLst>
            </a:custGeom>
            <a:solidFill>
              <a:srgbClr val="F0C41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grpSp>
          <p:nvGrpSpPr>
            <p:cNvPr id="81941" name="Группа 32"/>
            <p:cNvGrpSpPr>
              <a:grpSpLocks/>
            </p:cNvGrpSpPr>
            <p:nvPr/>
          </p:nvGrpSpPr>
          <p:grpSpPr bwMode="auto">
            <a:xfrm>
              <a:off x="460042" y="1030801"/>
              <a:ext cx="562034" cy="81258"/>
              <a:chOff x="460042" y="1109868"/>
              <a:chExt cx="562034" cy="81258"/>
            </a:xfrm>
          </p:grpSpPr>
          <p:sp>
            <p:nvSpPr>
              <p:cNvPr id="34" name="Freeform 13"/>
              <p:cNvSpPr>
                <a:spLocks/>
              </p:cNvSpPr>
              <p:nvPr/>
            </p:nvSpPr>
            <p:spPr bwMode="auto">
              <a:xfrm>
                <a:off x="460042" y="1112623"/>
                <a:ext cx="73951" cy="78503"/>
              </a:xfrm>
              <a:custGeom>
                <a:avLst/>
                <a:gdLst>
                  <a:gd name="T0" fmla="*/ 0 w 44"/>
                  <a:gd name="T1" fmla="*/ 0 h 47"/>
                  <a:gd name="T2" fmla="*/ 9 w 44"/>
                  <a:gd name="T3" fmla="*/ 0 h 47"/>
                  <a:gd name="T4" fmla="*/ 22 w 44"/>
                  <a:gd name="T5" fmla="*/ 39 h 47"/>
                  <a:gd name="T6" fmla="*/ 22 w 44"/>
                  <a:gd name="T7" fmla="*/ 39 h 47"/>
                  <a:gd name="T8" fmla="*/ 36 w 44"/>
                  <a:gd name="T9" fmla="*/ 0 h 47"/>
                  <a:gd name="T10" fmla="*/ 44 w 44"/>
                  <a:gd name="T11" fmla="*/ 0 h 47"/>
                  <a:gd name="T12" fmla="*/ 44 w 44"/>
                  <a:gd name="T13" fmla="*/ 47 h 47"/>
                  <a:gd name="T14" fmla="*/ 38 w 44"/>
                  <a:gd name="T15" fmla="*/ 47 h 47"/>
                  <a:gd name="T16" fmla="*/ 38 w 44"/>
                  <a:gd name="T17" fmla="*/ 7 h 47"/>
                  <a:gd name="T18" fmla="*/ 38 w 44"/>
                  <a:gd name="T19" fmla="*/ 7 h 47"/>
                  <a:gd name="T20" fmla="*/ 26 w 44"/>
                  <a:gd name="T21" fmla="*/ 47 h 47"/>
                  <a:gd name="T22" fmla="*/ 19 w 44"/>
                  <a:gd name="T23" fmla="*/ 47 h 47"/>
                  <a:gd name="T24" fmla="*/ 6 w 44"/>
                  <a:gd name="T25" fmla="*/ 7 h 47"/>
                  <a:gd name="T26" fmla="*/ 6 w 44"/>
                  <a:gd name="T27" fmla="*/ 7 h 47"/>
                  <a:gd name="T28" fmla="*/ 6 w 44"/>
                  <a:gd name="T29" fmla="*/ 47 h 47"/>
                  <a:gd name="T30" fmla="*/ 0 w 44"/>
                  <a:gd name="T31" fmla="*/ 47 h 47"/>
                  <a:gd name="T32" fmla="*/ 0 w 44"/>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7">
                    <a:moveTo>
                      <a:pt x="0" y="0"/>
                    </a:moveTo>
                    <a:lnTo>
                      <a:pt x="9" y="0"/>
                    </a:lnTo>
                    <a:lnTo>
                      <a:pt x="22" y="39"/>
                    </a:lnTo>
                    <a:lnTo>
                      <a:pt x="22" y="39"/>
                    </a:lnTo>
                    <a:lnTo>
                      <a:pt x="36" y="0"/>
                    </a:lnTo>
                    <a:lnTo>
                      <a:pt x="44" y="0"/>
                    </a:lnTo>
                    <a:lnTo>
                      <a:pt x="44" y="47"/>
                    </a:lnTo>
                    <a:lnTo>
                      <a:pt x="38" y="47"/>
                    </a:lnTo>
                    <a:lnTo>
                      <a:pt x="38" y="7"/>
                    </a:lnTo>
                    <a:lnTo>
                      <a:pt x="38" y="7"/>
                    </a:lnTo>
                    <a:lnTo>
                      <a:pt x="26" y="47"/>
                    </a:lnTo>
                    <a:lnTo>
                      <a:pt x="19" y="47"/>
                    </a:lnTo>
                    <a:lnTo>
                      <a:pt x="6" y="7"/>
                    </a:lnTo>
                    <a:lnTo>
                      <a:pt x="6" y="7"/>
                    </a:lnTo>
                    <a:lnTo>
                      <a:pt x="6" y="47"/>
                    </a:lnTo>
                    <a:lnTo>
                      <a:pt x="0" y="47"/>
                    </a:lnTo>
                    <a:lnTo>
                      <a:pt x="0"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5" name="Rectangle 14"/>
              <p:cNvSpPr>
                <a:spLocks noChangeArrowheads="1"/>
              </p:cNvSpPr>
              <p:nvPr/>
            </p:nvSpPr>
            <p:spPr bwMode="auto">
              <a:xfrm>
                <a:off x="548784" y="1112623"/>
                <a:ext cx="12677" cy="78503"/>
              </a:xfrm>
              <a:prstGeom prst="rect">
                <a:avLst/>
              </a:prstGeom>
              <a:solidFill>
                <a:srgbClr val="187CA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a:defRPr/>
                </a:pPr>
                <a:endParaRPr lang="ru-RU" sz="1800" b="1" dirty="0">
                  <a:latin typeface="+mj-lt"/>
                </a:endParaRPr>
              </a:p>
            </p:txBody>
          </p:sp>
          <p:sp>
            <p:nvSpPr>
              <p:cNvPr id="36" name="Freeform 15"/>
              <p:cNvSpPr>
                <a:spLocks/>
              </p:cNvSpPr>
              <p:nvPr/>
            </p:nvSpPr>
            <p:spPr bwMode="auto">
              <a:xfrm>
                <a:off x="576251" y="1112623"/>
                <a:ext cx="63387" cy="78503"/>
              </a:xfrm>
              <a:custGeom>
                <a:avLst/>
                <a:gdLst>
                  <a:gd name="T0" fmla="*/ 0 w 37"/>
                  <a:gd name="T1" fmla="*/ 0 h 47"/>
                  <a:gd name="T2" fmla="*/ 6 w 37"/>
                  <a:gd name="T3" fmla="*/ 0 h 47"/>
                  <a:gd name="T4" fmla="*/ 6 w 37"/>
                  <a:gd name="T5" fmla="*/ 19 h 47"/>
                  <a:gd name="T6" fmla="*/ 31 w 37"/>
                  <a:gd name="T7" fmla="*/ 19 h 47"/>
                  <a:gd name="T8" fmla="*/ 31 w 37"/>
                  <a:gd name="T9" fmla="*/ 0 h 47"/>
                  <a:gd name="T10" fmla="*/ 37 w 37"/>
                  <a:gd name="T11" fmla="*/ 0 h 47"/>
                  <a:gd name="T12" fmla="*/ 37 w 37"/>
                  <a:gd name="T13" fmla="*/ 47 h 47"/>
                  <a:gd name="T14" fmla="*/ 31 w 37"/>
                  <a:gd name="T15" fmla="*/ 47 h 47"/>
                  <a:gd name="T16" fmla="*/ 31 w 37"/>
                  <a:gd name="T17" fmla="*/ 24 h 47"/>
                  <a:gd name="T18" fmla="*/ 6 w 37"/>
                  <a:gd name="T19" fmla="*/ 24 h 47"/>
                  <a:gd name="T20" fmla="*/ 6 w 37"/>
                  <a:gd name="T21" fmla="*/ 47 h 47"/>
                  <a:gd name="T22" fmla="*/ 0 w 37"/>
                  <a:gd name="T23" fmla="*/ 47 h 47"/>
                  <a:gd name="T24" fmla="*/ 0 w 37"/>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7">
                    <a:moveTo>
                      <a:pt x="0" y="0"/>
                    </a:moveTo>
                    <a:lnTo>
                      <a:pt x="6" y="0"/>
                    </a:lnTo>
                    <a:lnTo>
                      <a:pt x="6" y="19"/>
                    </a:lnTo>
                    <a:lnTo>
                      <a:pt x="31" y="19"/>
                    </a:lnTo>
                    <a:lnTo>
                      <a:pt x="31" y="0"/>
                    </a:lnTo>
                    <a:lnTo>
                      <a:pt x="37" y="0"/>
                    </a:lnTo>
                    <a:lnTo>
                      <a:pt x="37" y="47"/>
                    </a:lnTo>
                    <a:lnTo>
                      <a:pt x="31" y="47"/>
                    </a:lnTo>
                    <a:lnTo>
                      <a:pt x="31" y="24"/>
                    </a:lnTo>
                    <a:lnTo>
                      <a:pt x="6" y="24"/>
                    </a:lnTo>
                    <a:lnTo>
                      <a:pt x="6" y="47"/>
                    </a:lnTo>
                    <a:lnTo>
                      <a:pt x="0" y="47"/>
                    </a:lnTo>
                    <a:lnTo>
                      <a:pt x="0"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7" name="Freeform 16"/>
              <p:cNvSpPr>
                <a:spLocks noEditPoints="1"/>
              </p:cNvSpPr>
              <p:nvPr/>
            </p:nvSpPr>
            <p:spPr bwMode="auto">
              <a:xfrm>
                <a:off x="654430" y="1112623"/>
                <a:ext cx="59161" cy="78503"/>
              </a:xfrm>
              <a:custGeom>
                <a:avLst/>
                <a:gdLst>
                  <a:gd name="T0" fmla="*/ 0 w 52"/>
                  <a:gd name="T1" fmla="*/ 0 h 69"/>
                  <a:gd name="T2" fmla="*/ 29 w 52"/>
                  <a:gd name="T3" fmla="*/ 0 h 69"/>
                  <a:gd name="T4" fmla="*/ 52 w 52"/>
                  <a:gd name="T5" fmla="*/ 20 h 69"/>
                  <a:gd name="T6" fmla="*/ 29 w 52"/>
                  <a:gd name="T7" fmla="*/ 40 h 69"/>
                  <a:gd name="T8" fmla="*/ 10 w 52"/>
                  <a:gd name="T9" fmla="*/ 40 h 69"/>
                  <a:gd name="T10" fmla="*/ 10 w 52"/>
                  <a:gd name="T11" fmla="*/ 69 h 69"/>
                  <a:gd name="T12" fmla="*/ 0 w 52"/>
                  <a:gd name="T13" fmla="*/ 69 h 69"/>
                  <a:gd name="T14" fmla="*/ 0 w 52"/>
                  <a:gd name="T15" fmla="*/ 0 h 69"/>
                  <a:gd name="T16" fmla="*/ 29 w 52"/>
                  <a:gd name="T17" fmla="*/ 32 h 69"/>
                  <a:gd name="T18" fmla="*/ 42 w 52"/>
                  <a:gd name="T19" fmla="*/ 20 h 69"/>
                  <a:gd name="T20" fmla="*/ 29 w 52"/>
                  <a:gd name="T21" fmla="*/ 8 h 69"/>
                  <a:gd name="T22" fmla="*/ 10 w 52"/>
                  <a:gd name="T23" fmla="*/ 8 h 69"/>
                  <a:gd name="T24" fmla="*/ 10 w 52"/>
                  <a:gd name="T25" fmla="*/ 32 h 69"/>
                  <a:gd name="T26" fmla="*/ 29 w 52"/>
                  <a:gd name="T27"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69">
                    <a:moveTo>
                      <a:pt x="0" y="0"/>
                    </a:moveTo>
                    <a:cubicBezTo>
                      <a:pt x="29" y="0"/>
                      <a:pt x="29" y="0"/>
                      <a:pt x="29" y="0"/>
                    </a:cubicBezTo>
                    <a:cubicBezTo>
                      <a:pt x="45" y="0"/>
                      <a:pt x="52" y="8"/>
                      <a:pt x="52" y="20"/>
                    </a:cubicBezTo>
                    <a:cubicBezTo>
                      <a:pt x="52" y="32"/>
                      <a:pt x="45" y="40"/>
                      <a:pt x="29" y="40"/>
                    </a:cubicBezTo>
                    <a:cubicBezTo>
                      <a:pt x="10" y="40"/>
                      <a:pt x="10" y="40"/>
                      <a:pt x="10" y="40"/>
                    </a:cubicBezTo>
                    <a:cubicBezTo>
                      <a:pt x="10" y="69"/>
                      <a:pt x="10" y="69"/>
                      <a:pt x="10" y="69"/>
                    </a:cubicBezTo>
                    <a:cubicBezTo>
                      <a:pt x="0" y="69"/>
                      <a:pt x="0" y="69"/>
                      <a:pt x="0" y="69"/>
                    </a:cubicBezTo>
                    <a:lnTo>
                      <a:pt x="0" y="0"/>
                    </a:lnTo>
                    <a:close/>
                    <a:moveTo>
                      <a:pt x="29" y="32"/>
                    </a:moveTo>
                    <a:cubicBezTo>
                      <a:pt x="38" y="32"/>
                      <a:pt x="42" y="28"/>
                      <a:pt x="42" y="20"/>
                    </a:cubicBezTo>
                    <a:cubicBezTo>
                      <a:pt x="42" y="12"/>
                      <a:pt x="38" y="8"/>
                      <a:pt x="29" y="8"/>
                    </a:cubicBezTo>
                    <a:cubicBezTo>
                      <a:pt x="10" y="8"/>
                      <a:pt x="10" y="8"/>
                      <a:pt x="10" y="8"/>
                    </a:cubicBezTo>
                    <a:cubicBezTo>
                      <a:pt x="10" y="32"/>
                      <a:pt x="10" y="32"/>
                      <a:pt x="10" y="32"/>
                    </a:cubicBezTo>
                    <a:lnTo>
                      <a:pt x="29" y="32"/>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8" name="Freeform 17"/>
              <p:cNvSpPr>
                <a:spLocks/>
              </p:cNvSpPr>
              <p:nvPr/>
            </p:nvSpPr>
            <p:spPr bwMode="auto">
              <a:xfrm>
                <a:off x="724155" y="1112623"/>
                <a:ext cx="57049" cy="78503"/>
              </a:xfrm>
              <a:custGeom>
                <a:avLst/>
                <a:gdLst>
                  <a:gd name="T0" fmla="*/ 0 w 34"/>
                  <a:gd name="T1" fmla="*/ 0 h 47"/>
                  <a:gd name="T2" fmla="*/ 34 w 34"/>
                  <a:gd name="T3" fmla="*/ 0 h 47"/>
                  <a:gd name="T4" fmla="*/ 34 w 34"/>
                  <a:gd name="T5" fmla="*/ 5 h 47"/>
                  <a:gd name="T6" fmla="*/ 6 w 34"/>
                  <a:gd name="T7" fmla="*/ 5 h 47"/>
                  <a:gd name="T8" fmla="*/ 6 w 34"/>
                  <a:gd name="T9" fmla="*/ 20 h 47"/>
                  <a:gd name="T10" fmla="*/ 31 w 34"/>
                  <a:gd name="T11" fmla="*/ 20 h 47"/>
                  <a:gd name="T12" fmla="*/ 31 w 34"/>
                  <a:gd name="T13" fmla="*/ 25 h 47"/>
                  <a:gd name="T14" fmla="*/ 6 w 34"/>
                  <a:gd name="T15" fmla="*/ 25 h 47"/>
                  <a:gd name="T16" fmla="*/ 6 w 34"/>
                  <a:gd name="T17" fmla="*/ 41 h 47"/>
                  <a:gd name="T18" fmla="*/ 34 w 34"/>
                  <a:gd name="T19" fmla="*/ 41 h 47"/>
                  <a:gd name="T20" fmla="*/ 34 w 34"/>
                  <a:gd name="T21" fmla="*/ 47 h 47"/>
                  <a:gd name="T22" fmla="*/ 0 w 34"/>
                  <a:gd name="T23" fmla="*/ 47 h 47"/>
                  <a:gd name="T24" fmla="*/ 0 w 34"/>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7">
                    <a:moveTo>
                      <a:pt x="0" y="0"/>
                    </a:moveTo>
                    <a:lnTo>
                      <a:pt x="34" y="0"/>
                    </a:lnTo>
                    <a:lnTo>
                      <a:pt x="34" y="5"/>
                    </a:lnTo>
                    <a:lnTo>
                      <a:pt x="6" y="5"/>
                    </a:lnTo>
                    <a:lnTo>
                      <a:pt x="6" y="20"/>
                    </a:lnTo>
                    <a:lnTo>
                      <a:pt x="31" y="20"/>
                    </a:lnTo>
                    <a:lnTo>
                      <a:pt x="31" y="25"/>
                    </a:lnTo>
                    <a:lnTo>
                      <a:pt x="6" y="25"/>
                    </a:lnTo>
                    <a:lnTo>
                      <a:pt x="6" y="41"/>
                    </a:lnTo>
                    <a:lnTo>
                      <a:pt x="34" y="41"/>
                    </a:lnTo>
                    <a:lnTo>
                      <a:pt x="34" y="47"/>
                    </a:lnTo>
                    <a:lnTo>
                      <a:pt x="0" y="47"/>
                    </a:lnTo>
                    <a:lnTo>
                      <a:pt x="0"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39" name="Freeform 18"/>
              <p:cNvSpPr>
                <a:spLocks/>
              </p:cNvSpPr>
              <p:nvPr/>
            </p:nvSpPr>
            <p:spPr bwMode="auto">
              <a:xfrm>
                <a:off x="793882" y="1112623"/>
                <a:ext cx="44370" cy="78503"/>
              </a:xfrm>
              <a:custGeom>
                <a:avLst/>
                <a:gdLst>
                  <a:gd name="T0" fmla="*/ 0 w 27"/>
                  <a:gd name="T1" fmla="*/ 0 h 47"/>
                  <a:gd name="T2" fmla="*/ 27 w 27"/>
                  <a:gd name="T3" fmla="*/ 0 h 47"/>
                  <a:gd name="T4" fmla="*/ 27 w 27"/>
                  <a:gd name="T5" fmla="*/ 5 h 47"/>
                  <a:gd name="T6" fmla="*/ 6 w 27"/>
                  <a:gd name="T7" fmla="*/ 5 h 47"/>
                  <a:gd name="T8" fmla="*/ 6 w 27"/>
                  <a:gd name="T9" fmla="*/ 47 h 47"/>
                  <a:gd name="T10" fmla="*/ 0 w 27"/>
                  <a:gd name="T11" fmla="*/ 47 h 47"/>
                  <a:gd name="T12" fmla="*/ 0 w 2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7" h="47">
                    <a:moveTo>
                      <a:pt x="0" y="0"/>
                    </a:moveTo>
                    <a:lnTo>
                      <a:pt x="27" y="0"/>
                    </a:lnTo>
                    <a:lnTo>
                      <a:pt x="27" y="5"/>
                    </a:lnTo>
                    <a:lnTo>
                      <a:pt x="6" y="5"/>
                    </a:lnTo>
                    <a:lnTo>
                      <a:pt x="6" y="47"/>
                    </a:lnTo>
                    <a:lnTo>
                      <a:pt x="0" y="47"/>
                    </a:lnTo>
                    <a:lnTo>
                      <a:pt x="0"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40" name="Rectangle 19"/>
              <p:cNvSpPr>
                <a:spLocks noChangeArrowheads="1"/>
              </p:cNvSpPr>
              <p:nvPr/>
            </p:nvSpPr>
            <p:spPr bwMode="auto">
              <a:xfrm>
                <a:off x="848817" y="1112623"/>
                <a:ext cx="12677" cy="78503"/>
              </a:xfrm>
              <a:prstGeom prst="rect">
                <a:avLst/>
              </a:prstGeom>
              <a:solidFill>
                <a:srgbClr val="187CA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a:defRPr/>
                </a:pPr>
                <a:endParaRPr lang="ru-RU" sz="1800" b="1" dirty="0">
                  <a:latin typeface="+mj-lt"/>
                </a:endParaRPr>
              </a:p>
            </p:txBody>
          </p:sp>
          <p:sp>
            <p:nvSpPr>
              <p:cNvPr id="41" name="Freeform 20"/>
              <p:cNvSpPr>
                <a:spLocks noEditPoints="1"/>
              </p:cNvSpPr>
              <p:nvPr/>
            </p:nvSpPr>
            <p:spPr bwMode="auto">
              <a:xfrm>
                <a:off x="872059" y="1110502"/>
                <a:ext cx="76065" cy="80624"/>
              </a:xfrm>
              <a:custGeom>
                <a:avLst/>
                <a:gdLst>
                  <a:gd name="T0" fmla="*/ 34 w 68"/>
                  <a:gd name="T1" fmla="*/ 72 h 72"/>
                  <a:gd name="T2" fmla="*/ 0 w 68"/>
                  <a:gd name="T3" fmla="*/ 36 h 72"/>
                  <a:gd name="T4" fmla="*/ 34 w 68"/>
                  <a:gd name="T5" fmla="*/ 0 h 72"/>
                  <a:gd name="T6" fmla="*/ 68 w 68"/>
                  <a:gd name="T7" fmla="*/ 36 h 72"/>
                  <a:gd name="T8" fmla="*/ 34 w 68"/>
                  <a:gd name="T9" fmla="*/ 72 h 72"/>
                  <a:gd name="T10" fmla="*/ 34 w 68"/>
                  <a:gd name="T11" fmla="*/ 8 h 72"/>
                  <a:gd name="T12" fmla="*/ 10 w 68"/>
                  <a:gd name="T13" fmla="*/ 36 h 72"/>
                  <a:gd name="T14" fmla="*/ 34 w 68"/>
                  <a:gd name="T15" fmla="*/ 64 h 72"/>
                  <a:gd name="T16" fmla="*/ 58 w 68"/>
                  <a:gd name="T17" fmla="*/ 36 h 72"/>
                  <a:gd name="T18" fmla="*/ 34 w 68"/>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72">
                    <a:moveTo>
                      <a:pt x="34" y="72"/>
                    </a:moveTo>
                    <a:cubicBezTo>
                      <a:pt x="11" y="72"/>
                      <a:pt x="0" y="54"/>
                      <a:pt x="0" y="36"/>
                    </a:cubicBezTo>
                    <a:cubicBezTo>
                      <a:pt x="0" y="15"/>
                      <a:pt x="13" y="0"/>
                      <a:pt x="34" y="0"/>
                    </a:cubicBezTo>
                    <a:cubicBezTo>
                      <a:pt x="55" y="0"/>
                      <a:pt x="68" y="15"/>
                      <a:pt x="68" y="36"/>
                    </a:cubicBezTo>
                    <a:cubicBezTo>
                      <a:pt x="68" y="54"/>
                      <a:pt x="57" y="72"/>
                      <a:pt x="34" y="72"/>
                    </a:cubicBezTo>
                    <a:close/>
                    <a:moveTo>
                      <a:pt x="34" y="8"/>
                    </a:moveTo>
                    <a:cubicBezTo>
                      <a:pt x="19" y="8"/>
                      <a:pt x="10" y="20"/>
                      <a:pt x="10" y="36"/>
                    </a:cubicBezTo>
                    <a:cubicBezTo>
                      <a:pt x="10" y="53"/>
                      <a:pt x="18" y="64"/>
                      <a:pt x="34" y="64"/>
                    </a:cubicBezTo>
                    <a:cubicBezTo>
                      <a:pt x="50" y="64"/>
                      <a:pt x="58" y="53"/>
                      <a:pt x="58" y="36"/>
                    </a:cubicBezTo>
                    <a:cubicBezTo>
                      <a:pt x="58" y="20"/>
                      <a:pt x="49" y="8"/>
                      <a:pt x="34" y="8"/>
                    </a:cubicBez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sp>
            <p:nvSpPr>
              <p:cNvPr id="42" name="Freeform 21"/>
              <p:cNvSpPr>
                <a:spLocks/>
              </p:cNvSpPr>
              <p:nvPr/>
            </p:nvSpPr>
            <p:spPr bwMode="auto">
              <a:xfrm>
                <a:off x="958689" y="1112623"/>
                <a:ext cx="63387" cy="78503"/>
              </a:xfrm>
              <a:custGeom>
                <a:avLst/>
                <a:gdLst>
                  <a:gd name="T0" fmla="*/ 0 w 38"/>
                  <a:gd name="T1" fmla="*/ 0 h 47"/>
                  <a:gd name="T2" fmla="*/ 7 w 38"/>
                  <a:gd name="T3" fmla="*/ 0 h 47"/>
                  <a:gd name="T4" fmla="*/ 7 w 38"/>
                  <a:gd name="T5" fmla="*/ 19 h 47"/>
                  <a:gd name="T6" fmla="*/ 31 w 38"/>
                  <a:gd name="T7" fmla="*/ 19 h 47"/>
                  <a:gd name="T8" fmla="*/ 31 w 38"/>
                  <a:gd name="T9" fmla="*/ 0 h 47"/>
                  <a:gd name="T10" fmla="*/ 38 w 38"/>
                  <a:gd name="T11" fmla="*/ 0 h 47"/>
                  <a:gd name="T12" fmla="*/ 38 w 38"/>
                  <a:gd name="T13" fmla="*/ 47 h 47"/>
                  <a:gd name="T14" fmla="*/ 31 w 38"/>
                  <a:gd name="T15" fmla="*/ 47 h 47"/>
                  <a:gd name="T16" fmla="*/ 31 w 38"/>
                  <a:gd name="T17" fmla="*/ 24 h 47"/>
                  <a:gd name="T18" fmla="*/ 7 w 38"/>
                  <a:gd name="T19" fmla="*/ 24 h 47"/>
                  <a:gd name="T20" fmla="*/ 7 w 38"/>
                  <a:gd name="T21" fmla="*/ 47 h 47"/>
                  <a:gd name="T22" fmla="*/ 0 w 38"/>
                  <a:gd name="T23" fmla="*/ 47 h 47"/>
                  <a:gd name="T24" fmla="*/ 0 w 38"/>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7">
                    <a:moveTo>
                      <a:pt x="0" y="0"/>
                    </a:moveTo>
                    <a:lnTo>
                      <a:pt x="7" y="0"/>
                    </a:lnTo>
                    <a:lnTo>
                      <a:pt x="7" y="19"/>
                    </a:lnTo>
                    <a:lnTo>
                      <a:pt x="31" y="19"/>
                    </a:lnTo>
                    <a:lnTo>
                      <a:pt x="31" y="0"/>
                    </a:lnTo>
                    <a:lnTo>
                      <a:pt x="38" y="0"/>
                    </a:lnTo>
                    <a:lnTo>
                      <a:pt x="38" y="47"/>
                    </a:lnTo>
                    <a:lnTo>
                      <a:pt x="31" y="47"/>
                    </a:lnTo>
                    <a:lnTo>
                      <a:pt x="31" y="24"/>
                    </a:lnTo>
                    <a:lnTo>
                      <a:pt x="7" y="24"/>
                    </a:lnTo>
                    <a:lnTo>
                      <a:pt x="7" y="47"/>
                    </a:lnTo>
                    <a:lnTo>
                      <a:pt x="0" y="47"/>
                    </a:lnTo>
                    <a:lnTo>
                      <a:pt x="0" y="0"/>
                    </a:lnTo>
                    <a:close/>
                  </a:path>
                </a:pathLst>
              </a:custGeom>
              <a:solidFill>
                <a:srgbClr val="187CA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a:defRPr/>
                </a:pPr>
                <a:endParaRPr lang="ru-RU" sz="1800" b="1" dirty="0">
                  <a:latin typeface="+mj-lt"/>
                </a:endParaRPr>
              </a:p>
            </p:txBody>
          </p:sp>
        </p:grpSp>
      </p:grpSp>
      <p:cxnSp>
        <p:nvCxnSpPr>
          <p:cNvPr id="43" name="Прямая соединительная линия 42"/>
          <p:cNvCxnSpPr/>
          <p:nvPr/>
        </p:nvCxnSpPr>
        <p:spPr>
          <a:xfrm>
            <a:off x="854075" y="1689100"/>
            <a:ext cx="812006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Заголовок 1"/>
          <p:cNvSpPr txBox="1">
            <a:spLocks/>
          </p:cNvSpPr>
          <p:nvPr/>
        </p:nvSpPr>
        <p:spPr>
          <a:xfrm>
            <a:off x="1068388" y="1192213"/>
            <a:ext cx="7997825" cy="500062"/>
          </a:xfrm>
          <a:prstGeom prst="rect">
            <a:avLst/>
          </a:prstGeom>
        </p:spPr>
        <p:txBody>
          <a:bodyPr lIns="68580" tIns="34290" rIns="68580" bIns="34290"/>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defRPr/>
            </a:pPr>
            <a:r>
              <a:rPr lang="uk-UA" sz="2250" dirty="0">
                <a:solidFill>
                  <a:srgbClr val="187CAA"/>
                </a:solidFill>
              </a:rPr>
              <a:t>Регулювання діяльності щодо енергоефективності будівель</a:t>
            </a:r>
          </a:p>
        </p:txBody>
      </p:sp>
      <p:sp>
        <p:nvSpPr>
          <p:cNvPr id="46" name="Eingekerbter Richtungspfeil 23"/>
          <p:cNvSpPr/>
          <p:nvPr/>
        </p:nvSpPr>
        <p:spPr bwMode="auto">
          <a:xfrm>
            <a:off x="6583363" y="1974850"/>
            <a:ext cx="2159000" cy="811213"/>
          </a:xfrm>
          <a:prstGeom prst="chevron">
            <a:avLst>
              <a:gd name="adj" fmla="val 48797"/>
            </a:avLst>
          </a:prstGeom>
          <a:solidFill>
            <a:srgbClr val="1E9CD5"/>
          </a:solidFill>
          <a:ln w="19050" cap="flat" cmpd="sng" algn="ctr">
            <a:solidFill>
              <a:srgbClr val="1E9CD5"/>
            </a:solidFill>
            <a:prstDash val="solid"/>
            <a:round/>
            <a:headEnd type="none" w="med" len="med"/>
            <a:tailEnd type="none" w="med" len="med"/>
          </a:ln>
          <a:effectLst/>
        </p:spPr>
        <p:txBody>
          <a:bodyPr lIns="68580" tIns="34290" rIns="68580" bIns="34290" anchor="ctr"/>
          <a:lstStyle/>
          <a:p>
            <a:pPr algn="ctr">
              <a:defRPr/>
            </a:pPr>
            <a:r>
              <a:rPr lang="uk-UA" sz="1800" dirty="0">
                <a:solidFill>
                  <a:schemeClr val="bg1"/>
                </a:solidFill>
                <a:latin typeface="+mj-lt"/>
              </a:rPr>
              <a:t>Нормативно- правові акти</a:t>
            </a:r>
            <a:endParaRPr lang="en-GB" sz="1800" dirty="0">
              <a:solidFill>
                <a:schemeClr val="bg1"/>
              </a:solidFill>
              <a:latin typeface="+mj-lt"/>
            </a:endParaRPr>
          </a:p>
        </p:txBody>
      </p:sp>
      <p:pic>
        <p:nvPicPr>
          <p:cNvPr id="31"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764192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20818" y="116631"/>
            <a:ext cx="7632848" cy="864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rgbClr val="002060"/>
                </a:solidFill>
              </a:rPr>
              <a:t>Графічна </a:t>
            </a:r>
            <a:r>
              <a:rPr lang="uk-UA" sz="1600" b="1" dirty="0">
                <a:solidFill>
                  <a:srgbClr val="002060"/>
                </a:solidFill>
              </a:rPr>
              <a:t>структура                                                                                                          «Міжгалузевого науково-виробничого кластеру інноваційного </a:t>
            </a:r>
            <a:r>
              <a:rPr lang="uk-UA" sz="1600" b="1" dirty="0" smtClean="0">
                <a:solidFill>
                  <a:srgbClr val="002060"/>
                </a:solidFill>
              </a:rPr>
              <a:t>будівництва» АБУ</a:t>
            </a:r>
            <a:endParaRPr lang="en-US" sz="2000" b="1" dirty="0">
              <a:solidFill>
                <a:schemeClr val="tx2"/>
              </a:solidFill>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683568" y="4046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6" name="Group 5"/>
          <p:cNvGrpSpPr/>
          <p:nvPr/>
        </p:nvGrpSpPr>
        <p:grpSpPr>
          <a:xfrm>
            <a:off x="251520" y="1124744"/>
            <a:ext cx="8712968" cy="5594509"/>
            <a:chOff x="0" y="0"/>
            <a:chExt cx="6337004" cy="4656441"/>
          </a:xfrm>
        </p:grpSpPr>
        <p:sp>
          <p:nvSpPr>
            <p:cNvPr id="7" name="Rectangle 6"/>
            <p:cNvSpPr/>
            <p:nvPr/>
          </p:nvSpPr>
          <p:spPr>
            <a:xfrm>
              <a:off x="2413590" y="1860698"/>
              <a:ext cx="1605398" cy="872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100" b="1"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ABU</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b="1"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Representation cluster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ru-RU" sz="1100" b="1" dirty="0" smtClean="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АСУ </a:t>
              </a:r>
              <a:r>
                <a:rPr lang="ru-RU" sz="1100" b="1"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Представительство </a:t>
              </a:r>
              <a:r>
                <a:rPr lang="ru-RU" sz="1100" b="1" dirty="0" smtClean="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кластера</a:t>
              </a:r>
              <a:endParaRPr lang="en-US" sz="1100" dirty="0">
                <a:effectLst/>
                <a:ea typeface="Calibri" panose="020F0502020204030204" pitchFamily="34" charset="0"/>
                <a:cs typeface="Times New Roman" panose="02020603050405020304" pitchFamily="18" charset="0"/>
              </a:endParaRPr>
            </a:p>
          </p:txBody>
        </p:sp>
        <p:sp>
          <p:nvSpPr>
            <p:cNvPr id="8" name="Rectangle 7"/>
            <p:cNvSpPr/>
            <p:nvPr/>
          </p:nvSpPr>
          <p:spPr>
            <a:xfrm>
              <a:off x="903704" y="0"/>
              <a:ext cx="903768"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Sector design documentatiоn</a:t>
              </a:r>
              <a:endParaRPr lang="en-US" sz="10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Сектор </a:t>
              </a:r>
              <a:r>
                <a:rPr lang="en-US" sz="1000" dirty="0">
                  <a:solidFill>
                    <a:srgbClr val="FFFFFF"/>
                  </a:solidFill>
                  <a:effectLst/>
                  <a:ea typeface="Calibri" panose="020F0502020204030204" pitchFamily="34" charset="0"/>
                  <a:cs typeface="Times New Roman" panose="02020603050405020304" pitchFamily="18" charset="0"/>
                </a:rPr>
                <a:t>разработки проектной </a:t>
              </a:r>
              <a:r>
                <a:rPr lang="en-US" sz="1000" dirty="0" smtClean="0">
                  <a:solidFill>
                    <a:srgbClr val="FFFFFF"/>
                  </a:solidFill>
                  <a:effectLst/>
                  <a:ea typeface="Calibri" panose="020F0502020204030204" pitchFamily="34" charset="0"/>
                  <a:cs typeface="Times New Roman" panose="02020603050405020304" pitchFamily="18" charset="0"/>
                </a:rPr>
                <a:t>документации</a:t>
              </a:r>
              <a:endParaRPr lang="en-US" sz="1000" dirty="0">
                <a:effectLst/>
                <a:ea typeface="Calibri" panose="020F0502020204030204" pitchFamily="34" charset="0"/>
                <a:cs typeface="Times New Roman" panose="02020603050405020304" pitchFamily="18" charset="0"/>
              </a:endParaRPr>
            </a:p>
          </p:txBody>
        </p:sp>
        <p:sp>
          <p:nvSpPr>
            <p:cNvPr id="9" name="Rectangle 8"/>
            <p:cNvSpPr/>
            <p:nvPr/>
          </p:nvSpPr>
          <p:spPr>
            <a:xfrm>
              <a:off x="0" y="0"/>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Engineering and installation</a:t>
              </a:r>
              <a:endParaRPr lang="en-US" sz="10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Инженерно-инсталяционный</a:t>
              </a:r>
              <a:endParaRPr lang="en-US" sz="1000" dirty="0">
                <a:effectLst/>
                <a:ea typeface="Calibri" panose="020F0502020204030204" pitchFamily="34" charset="0"/>
                <a:cs typeface="Times New Roman" panose="02020603050405020304" pitchFamily="18" charset="0"/>
              </a:endParaRPr>
            </a:p>
          </p:txBody>
        </p:sp>
        <p:sp>
          <p:nvSpPr>
            <p:cNvPr id="10" name="Rectangle 9"/>
            <p:cNvSpPr/>
            <p:nvPr/>
          </p:nvSpPr>
          <p:spPr>
            <a:xfrm>
              <a:off x="1839432" y="0"/>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RBC “Affordable Housing Ukraine”</a:t>
              </a:r>
              <a:endParaRPr lang="en-US" sz="10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ОК </a:t>
              </a:r>
              <a:r>
                <a:rPr lang="en-US" sz="1000" dirty="0">
                  <a:solidFill>
                    <a:srgbClr val="FFFFFF"/>
                  </a:solidFill>
                  <a:effectLst/>
                  <a:ea typeface="Calibri" panose="020F0502020204030204" pitchFamily="34" charset="0"/>
                  <a:cs typeface="Times New Roman" panose="02020603050405020304" pitchFamily="18" charset="0"/>
                </a:rPr>
                <a:t>ЖСК Доступное жилье </a:t>
              </a:r>
              <a:r>
                <a:rPr lang="en-US" sz="1000" dirty="0" smtClean="0">
                  <a:solidFill>
                    <a:srgbClr val="FFFFFF"/>
                  </a:solidFill>
                  <a:effectLst/>
                  <a:ea typeface="Calibri" panose="020F0502020204030204" pitchFamily="34" charset="0"/>
                  <a:cs typeface="Times New Roman" panose="02020603050405020304" pitchFamily="18" charset="0"/>
                </a:rPr>
                <a:t>Украина</a:t>
              </a:r>
              <a:endParaRPr lang="en-US" sz="1000" dirty="0">
                <a:effectLst/>
                <a:ea typeface="Calibri" panose="020F0502020204030204" pitchFamily="34" charset="0"/>
                <a:cs typeface="Times New Roman" panose="02020603050405020304" pitchFamily="18" charset="0"/>
              </a:endParaRPr>
            </a:p>
          </p:txBody>
        </p:sp>
        <p:sp>
          <p:nvSpPr>
            <p:cNvPr id="11" name="Rectangle 10"/>
            <p:cNvSpPr/>
            <p:nvPr/>
          </p:nvSpPr>
          <p:spPr>
            <a:xfrm>
              <a:off x="2764465" y="0"/>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100" dirty="0">
                  <a:solidFill>
                    <a:srgbClr val="000000"/>
                  </a:solidFill>
                  <a:ea typeface="Calibri" panose="020F0502020204030204" pitchFamily="34" charset="0"/>
                  <a:cs typeface="Times New Roman" panose="02020603050405020304" pitchFamily="18" charset="0"/>
                </a:rPr>
                <a:t>Sector RED</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dirty="0" smtClean="0">
                  <a:solidFill>
                    <a:srgbClr val="FFFFFF"/>
                  </a:solidFill>
                  <a:effectLst/>
                  <a:ea typeface="Calibri" panose="020F0502020204030204" pitchFamily="34" charset="0"/>
                  <a:cs typeface="Times New Roman" panose="02020603050405020304" pitchFamily="18" charset="0"/>
                </a:rPr>
                <a:t>Сектор НИИКР</a:t>
              </a:r>
              <a:endParaRPr lang="en-US" sz="1100" dirty="0">
                <a:effectLst/>
                <a:ea typeface="Calibri" panose="020F0502020204030204" pitchFamily="34" charset="0"/>
                <a:cs typeface="Times New Roman" panose="02020603050405020304" pitchFamily="18" charset="0"/>
              </a:endParaRPr>
            </a:p>
          </p:txBody>
        </p:sp>
        <p:sp>
          <p:nvSpPr>
            <p:cNvPr id="12" name="Rectangle 11"/>
            <p:cNvSpPr/>
            <p:nvPr/>
          </p:nvSpPr>
          <p:spPr>
            <a:xfrm>
              <a:off x="3646713" y="0"/>
              <a:ext cx="914494"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100" dirty="0">
                  <a:solidFill>
                    <a:srgbClr val="000000"/>
                  </a:solidFill>
                  <a:ea typeface="Calibri" panose="020F0502020204030204" pitchFamily="34" charset="0"/>
                  <a:cs typeface="Times New Roman" panose="02020603050405020304" pitchFamily="18" charset="0"/>
                </a:rPr>
                <a:t>Industrial and manufacturing</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dirty="0" smtClean="0">
                  <a:solidFill>
                    <a:srgbClr val="FFFFFF"/>
                  </a:solidFill>
                  <a:effectLst/>
                  <a:ea typeface="Calibri" panose="020F0502020204030204" pitchFamily="34" charset="0"/>
                  <a:cs typeface="Times New Roman" panose="02020603050405020304" pitchFamily="18" charset="0"/>
                </a:rPr>
                <a:t>Индустриально производственный</a:t>
              </a:r>
              <a:endParaRPr lang="en-US" sz="1100" dirty="0">
                <a:effectLst/>
                <a:ea typeface="Calibri" panose="020F0502020204030204" pitchFamily="34" charset="0"/>
                <a:cs typeface="Times New Roman" panose="02020603050405020304" pitchFamily="18" charset="0"/>
              </a:endParaRPr>
            </a:p>
          </p:txBody>
        </p:sp>
        <p:sp>
          <p:nvSpPr>
            <p:cNvPr id="13" name="Rectangle 12"/>
            <p:cNvSpPr/>
            <p:nvPr/>
          </p:nvSpPr>
          <p:spPr>
            <a:xfrm>
              <a:off x="4593265" y="0"/>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100" dirty="0">
                  <a:solidFill>
                    <a:srgbClr val="000000"/>
                  </a:solidFill>
                  <a:ea typeface="Calibri" panose="020F0502020204030204" pitchFamily="34" charset="0"/>
                  <a:cs typeface="Times New Roman" panose="02020603050405020304" pitchFamily="18" charset="0"/>
                </a:rPr>
                <a:t>IT-sector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dirty="0" smtClean="0">
                  <a:solidFill>
                    <a:srgbClr val="FFFFFF"/>
                  </a:solidFill>
                  <a:effectLst/>
                  <a:ea typeface="Calibri" panose="020F0502020204030204" pitchFamily="34" charset="0"/>
                  <a:cs typeface="Times New Roman" panose="02020603050405020304" pitchFamily="18" charset="0"/>
                </a:rPr>
                <a:t>IT</a:t>
              </a:r>
              <a:r>
                <a:rPr lang="uk-UA" sz="1100" dirty="0" smtClean="0">
                  <a:solidFill>
                    <a:srgbClr val="FFFFFF"/>
                  </a:solidFill>
                  <a:effectLst/>
                  <a:ea typeface="Calibri" panose="020F0502020204030204" pitchFamily="34" charset="0"/>
                  <a:cs typeface="Times New Roman" panose="02020603050405020304" pitchFamily="18" charset="0"/>
                </a:rPr>
                <a:t>-сектор</a:t>
              </a:r>
              <a:endParaRPr lang="en-US" sz="1100" dirty="0">
                <a:effectLst/>
                <a:ea typeface="Calibri" panose="020F0502020204030204" pitchFamily="34" charset="0"/>
                <a:cs typeface="Times New Roman" panose="02020603050405020304" pitchFamily="18" charset="0"/>
              </a:endParaRPr>
            </a:p>
          </p:txBody>
        </p:sp>
        <p:sp>
          <p:nvSpPr>
            <p:cNvPr id="14" name="Rectangle 13"/>
            <p:cNvSpPr/>
            <p:nvPr/>
          </p:nvSpPr>
          <p:spPr>
            <a:xfrm>
              <a:off x="5518297" y="0"/>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Information and training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Информационно </a:t>
              </a:r>
              <a:r>
                <a:rPr lang="en-US" sz="1000" dirty="0">
                  <a:solidFill>
                    <a:srgbClr val="FFFFFF"/>
                  </a:solidFill>
                  <a:effectLst/>
                  <a:ea typeface="Calibri" panose="020F0502020204030204" pitchFamily="34" charset="0"/>
                  <a:cs typeface="Times New Roman" panose="02020603050405020304" pitchFamily="18" charset="0"/>
                </a:rPr>
                <a:t>учебный </a:t>
              </a:r>
              <a:r>
                <a:rPr lang="en-US" sz="1000" dirty="0" smtClean="0">
                  <a:solidFill>
                    <a:srgbClr val="FFFFFF"/>
                  </a:solidFill>
                  <a:effectLst/>
                  <a:ea typeface="Calibri" panose="020F0502020204030204" pitchFamily="34" charset="0"/>
                  <a:cs typeface="Times New Roman" panose="02020603050405020304" pitchFamily="18" charset="0"/>
                </a:rPr>
                <a:t>сектор</a:t>
              </a:r>
              <a:endParaRPr lang="en-US" sz="1100" dirty="0">
                <a:effectLst/>
                <a:ea typeface="Calibri" panose="020F0502020204030204" pitchFamily="34" charset="0"/>
                <a:cs typeface="Times New Roman" panose="02020603050405020304" pitchFamily="18" charset="0"/>
              </a:endParaRPr>
            </a:p>
          </p:txBody>
        </p:sp>
        <p:sp>
          <p:nvSpPr>
            <p:cNvPr id="15" name="Rectangle 14"/>
            <p:cNvSpPr/>
            <p:nvPr/>
          </p:nvSpPr>
          <p:spPr>
            <a:xfrm>
              <a:off x="903767" y="3700131"/>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Insurance sector cluster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Страховой </a:t>
              </a:r>
              <a:r>
                <a:rPr lang="en-US" sz="1000" dirty="0">
                  <a:solidFill>
                    <a:srgbClr val="FFFFFF"/>
                  </a:solidFill>
                  <a:effectLst/>
                  <a:ea typeface="Calibri" panose="020F0502020204030204" pitchFamily="34" charset="0"/>
                  <a:cs typeface="Times New Roman" panose="02020603050405020304" pitchFamily="18" charset="0"/>
                </a:rPr>
                <a:t>сектор </a:t>
              </a:r>
              <a:r>
                <a:rPr lang="en-US" sz="1000" dirty="0" smtClean="0">
                  <a:solidFill>
                    <a:srgbClr val="FFFFFF"/>
                  </a:solidFill>
                  <a:effectLst/>
                  <a:ea typeface="Calibri" panose="020F0502020204030204" pitchFamily="34" charset="0"/>
                  <a:cs typeface="Times New Roman" panose="02020603050405020304" pitchFamily="18" charset="0"/>
                </a:rPr>
                <a:t>кластера</a:t>
              </a:r>
              <a:endParaRPr lang="en-US" sz="1100" dirty="0">
                <a:effectLst/>
                <a:ea typeface="Calibri" panose="020F0502020204030204" pitchFamily="34" charset="0"/>
                <a:cs typeface="Times New Roman" panose="02020603050405020304" pitchFamily="18" charset="0"/>
              </a:endParaRPr>
            </a:p>
          </p:txBody>
        </p:sp>
        <p:sp>
          <p:nvSpPr>
            <p:cNvPr id="16" name="Rectangle 15"/>
            <p:cNvSpPr/>
            <p:nvPr/>
          </p:nvSpPr>
          <p:spPr>
            <a:xfrm>
              <a:off x="0" y="3700131"/>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900" dirty="0">
                  <a:solidFill>
                    <a:srgbClr val="000000"/>
                  </a:solidFill>
                  <a:ea typeface="Calibri" panose="020F0502020204030204" pitchFamily="34" charset="0"/>
                  <a:cs typeface="Times New Roman" panose="02020603050405020304" pitchFamily="18" charset="0"/>
                </a:rPr>
                <a:t>Sector specialists in real estate - Realtors cluster</a:t>
              </a:r>
              <a:endParaRPr lang="en-US" sz="900" dirty="0">
                <a:ea typeface="Calibri" panose="020F0502020204030204" pitchFamily="34" charset="0"/>
                <a:cs typeface="Times New Roman" panose="02020603050405020304" pitchFamily="18" charset="0"/>
              </a:endParaRPr>
            </a:p>
            <a:p>
              <a:pPr algn="ctr">
                <a:lnSpc>
                  <a:spcPct val="107000"/>
                </a:lnSpc>
                <a:spcAft>
                  <a:spcPts val="0"/>
                </a:spcAft>
              </a:pPr>
              <a:r>
                <a:rPr lang="ru-RU" sz="900" dirty="0" smtClean="0">
                  <a:solidFill>
                    <a:srgbClr val="FFFFFF"/>
                  </a:solidFill>
                  <a:effectLst/>
                  <a:ea typeface="Calibri" panose="020F0502020204030204" pitchFamily="34" charset="0"/>
                  <a:cs typeface="Times New Roman" panose="02020603050405020304" pitchFamily="18" charset="0"/>
                </a:rPr>
                <a:t>Сектор </a:t>
              </a:r>
              <a:r>
                <a:rPr lang="ru-RU" sz="900" dirty="0">
                  <a:solidFill>
                    <a:srgbClr val="FFFFFF"/>
                  </a:solidFill>
                  <a:effectLst/>
                  <a:ea typeface="Calibri" panose="020F0502020204030204" pitchFamily="34" charset="0"/>
                  <a:cs typeface="Times New Roman" panose="02020603050405020304" pitchFamily="18" charset="0"/>
                </a:rPr>
                <a:t>специалистов по недвижимости - риэлторов </a:t>
              </a:r>
              <a:r>
                <a:rPr lang="ru-RU" sz="900" dirty="0" smtClean="0">
                  <a:solidFill>
                    <a:srgbClr val="FFFFFF"/>
                  </a:solidFill>
                  <a:effectLst/>
                  <a:ea typeface="Calibri" panose="020F0502020204030204" pitchFamily="34" charset="0"/>
                  <a:cs typeface="Times New Roman" panose="02020603050405020304" pitchFamily="18" charset="0"/>
                </a:rPr>
                <a:t>кластера</a:t>
              </a:r>
              <a:endParaRPr lang="en-US" sz="900" dirty="0">
                <a:effectLst/>
                <a:ea typeface="Calibri" panose="020F0502020204030204" pitchFamily="34" charset="0"/>
                <a:cs typeface="Times New Roman" panose="02020603050405020304" pitchFamily="18" charset="0"/>
              </a:endParaRPr>
            </a:p>
          </p:txBody>
        </p:sp>
        <p:sp>
          <p:nvSpPr>
            <p:cNvPr id="17" name="Rectangle 16"/>
            <p:cNvSpPr/>
            <p:nvPr/>
          </p:nvSpPr>
          <p:spPr>
            <a:xfrm>
              <a:off x="1807345" y="3699906"/>
              <a:ext cx="850446"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International Activities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Сектор </a:t>
              </a:r>
              <a:r>
                <a:rPr lang="en-US" sz="1000" dirty="0">
                  <a:solidFill>
                    <a:srgbClr val="FFFFFF"/>
                  </a:solidFill>
                  <a:effectLst/>
                  <a:ea typeface="Calibri" panose="020F0502020204030204" pitchFamily="34" charset="0"/>
                  <a:cs typeface="Times New Roman" panose="02020603050405020304" pitchFamily="18" charset="0"/>
                </a:rPr>
                <a:t>международной </a:t>
              </a:r>
              <a:r>
                <a:rPr lang="en-US" sz="1000" dirty="0" smtClean="0">
                  <a:solidFill>
                    <a:srgbClr val="FFFFFF"/>
                  </a:solidFill>
                  <a:effectLst/>
                  <a:ea typeface="Calibri" panose="020F0502020204030204" pitchFamily="34" charset="0"/>
                  <a:cs typeface="Times New Roman" panose="02020603050405020304" pitchFamily="18" charset="0"/>
                </a:rPr>
                <a:t>деятельности</a:t>
              </a:r>
              <a:endParaRPr lang="en-US" sz="1100" dirty="0">
                <a:effectLst/>
                <a:ea typeface="Calibri" panose="020F0502020204030204" pitchFamily="34" charset="0"/>
                <a:cs typeface="Times New Roman" panose="02020603050405020304" pitchFamily="18" charset="0"/>
              </a:endParaRPr>
            </a:p>
          </p:txBody>
        </p:sp>
        <p:sp>
          <p:nvSpPr>
            <p:cNvPr id="18" name="Rectangle 17"/>
            <p:cNvSpPr/>
            <p:nvPr/>
          </p:nvSpPr>
          <p:spPr>
            <a:xfrm>
              <a:off x="2732471" y="3700056"/>
              <a:ext cx="85057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Construction and assembly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Строительно-монтажный сектор</a:t>
              </a:r>
              <a:endParaRPr lang="en-US" sz="1100" dirty="0">
                <a:effectLst/>
                <a:ea typeface="Calibri" panose="020F0502020204030204" pitchFamily="34" charset="0"/>
                <a:cs typeface="Times New Roman" panose="02020603050405020304" pitchFamily="18" charset="0"/>
              </a:endParaRPr>
            </a:p>
          </p:txBody>
        </p:sp>
        <p:sp>
          <p:nvSpPr>
            <p:cNvPr id="19" name="Rectangle 18"/>
            <p:cNvSpPr/>
            <p:nvPr/>
          </p:nvSpPr>
          <p:spPr>
            <a:xfrm>
              <a:off x="3646841" y="3700056"/>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100" dirty="0">
                  <a:solidFill>
                    <a:srgbClr val="000000"/>
                  </a:solidFill>
                  <a:ea typeface="Calibri" panose="020F0502020204030204" pitchFamily="34" charset="0"/>
                  <a:cs typeface="Times New Roman" panose="02020603050405020304" pitchFamily="18" charset="0"/>
                </a:rPr>
                <a:t>Law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dirty="0" smtClean="0">
                  <a:solidFill>
                    <a:srgbClr val="FFFFFF"/>
                  </a:solidFill>
                  <a:effectLst/>
                  <a:ea typeface="Calibri" panose="020F0502020204030204" pitchFamily="34" charset="0"/>
                  <a:cs typeface="Times New Roman" panose="02020603050405020304" pitchFamily="18" charset="0"/>
                </a:rPr>
                <a:t>Юридический сектор</a:t>
              </a:r>
              <a:endParaRPr lang="en-US" sz="1100" dirty="0">
                <a:effectLst/>
                <a:ea typeface="Calibri" panose="020F0502020204030204" pitchFamily="34" charset="0"/>
                <a:cs typeface="Times New Roman" panose="02020603050405020304" pitchFamily="18" charset="0"/>
              </a:endParaRPr>
            </a:p>
          </p:txBody>
        </p:sp>
        <p:sp>
          <p:nvSpPr>
            <p:cNvPr id="20" name="Rectangle 19"/>
            <p:cNvSpPr/>
            <p:nvPr/>
          </p:nvSpPr>
          <p:spPr>
            <a:xfrm>
              <a:off x="4561367" y="3700131"/>
              <a:ext cx="818515"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The operational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ru-RU" sz="1000" dirty="0" smtClean="0">
                  <a:solidFill>
                    <a:srgbClr val="FFFFFF"/>
                  </a:solidFill>
                  <a:effectLst/>
                  <a:ea typeface="Calibri" panose="020F0502020204030204" pitchFamily="34" charset="0"/>
                  <a:cs typeface="Times New Roman" panose="02020603050405020304" pitchFamily="18" charset="0"/>
                </a:rPr>
                <a:t>Э</a:t>
              </a:r>
              <a:r>
                <a:rPr lang="en-US" sz="1000" dirty="0">
                  <a:solidFill>
                    <a:srgbClr val="FFFFFF"/>
                  </a:solidFill>
                  <a:effectLst/>
                  <a:ea typeface="Calibri" panose="020F0502020204030204" pitchFamily="34" charset="0"/>
                  <a:cs typeface="Times New Roman" panose="02020603050405020304" pitchFamily="18" charset="0"/>
                </a:rPr>
                <a:t>ксплуатационный </a:t>
              </a:r>
              <a:r>
                <a:rPr lang="en-US" sz="1000" dirty="0" smtClean="0">
                  <a:solidFill>
                    <a:srgbClr val="FFFFFF"/>
                  </a:solidFill>
                  <a:effectLst/>
                  <a:ea typeface="Calibri" panose="020F0502020204030204" pitchFamily="34" charset="0"/>
                  <a:cs typeface="Times New Roman" panose="02020603050405020304" pitchFamily="18" charset="0"/>
                </a:rPr>
                <a:t>сектор</a:t>
              </a:r>
              <a:endParaRPr lang="en-US" sz="1100" dirty="0">
                <a:effectLst/>
                <a:ea typeface="Calibri" panose="020F0502020204030204" pitchFamily="34" charset="0"/>
                <a:cs typeface="Times New Roman" panose="02020603050405020304" pitchFamily="18" charset="0"/>
              </a:endParaRPr>
            </a:p>
          </p:txBody>
        </p:sp>
        <p:sp>
          <p:nvSpPr>
            <p:cNvPr id="21" name="Rectangle 20"/>
            <p:cNvSpPr/>
            <p:nvPr/>
          </p:nvSpPr>
          <p:spPr>
            <a:xfrm>
              <a:off x="5458501" y="3700056"/>
              <a:ext cx="878090" cy="95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Sector political lobby</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Сектор </a:t>
              </a:r>
              <a:r>
                <a:rPr lang="en-US" sz="1000" dirty="0">
                  <a:solidFill>
                    <a:srgbClr val="FFFFFF"/>
                  </a:solidFill>
                  <a:effectLst/>
                  <a:ea typeface="Calibri" panose="020F0502020204030204" pitchFamily="34" charset="0"/>
                  <a:cs typeface="Times New Roman" panose="02020603050405020304" pitchFamily="18" charset="0"/>
                </a:rPr>
                <a:t>политического </a:t>
              </a:r>
              <a:r>
                <a:rPr lang="en-US" sz="1000" dirty="0" smtClean="0">
                  <a:solidFill>
                    <a:srgbClr val="FFFFFF"/>
                  </a:solidFill>
                  <a:effectLst/>
                  <a:ea typeface="Calibri" panose="020F0502020204030204" pitchFamily="34" charset="0"/>
                  <a:cs typeface="Times New Roman" panose="02020603050405020304" pitchFamily="18" charset="0"/>
                </a:rPr>
                <a:t>лобби</a:t>
              </a:r>
              <a:endParaRPr lang="en-US" sz="1100" dirty="0">
                <a:effectLst/>
                <a:ea typeface="Calibri" panose="020F0502020204030204" pitchFamily="34" charset="0"/>
                <a:cs typeface="Times New Roman" panose="02020603050405020304" pitchFamily="18" charset="0"/>
              </a:endParaRPr>
            </a:p>
          </p:txBody>
        </p:sp>
        <p:sp>
          <p:nvSpPr>
            <p:cNvPr id="22" name="Rectangle 21"/>
            <p:cNvSpPr/>
            <p:nvPr/>
          </p:nvSpPr>
          <p:spPr>
            <a:xfrm>
              <a:off x="0" y="2828261"/>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Investment financial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Инвестиционно-финансовый сектор</a:t>
              </a:r>
              <a:endParaRPr lang="en-US" sz="1100" dirty="0">
                <a:effectLst/>
                <a:ea typeface="Calibri" panose="020F0502020204030204" pitchFamily="34" charset="0"/>
                <a:cs typeface="Times New Roman" panose="02020603050405020304" pitchFamily="18" charset="0"/>
              </a:endParaRPr>
            </a:p>
          </p:txBody>
        </p:sp>
        <p:sp>
          <p:nvSpPr>
            <p:cNvPr id="23" name="Rectangle 22"/>
            <p:cNvSpPr/>
            <p:nvPr/>
          </p:nvSpPr>
          <p:spPr>
            <a:xfrm>
              <a:off x="0" y="1127052"/>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Renewable energy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Сектор </a:t>
              </a:r>
              <a:r>
                <a:rPr lang="en-US" sz="1000" dirty="0">
                  <a:solidFill>
                    <a:srgbClr val="FFFFFF"/>
                  </a:solidFill>
                  <a:effectLst/>
                  <a:ea typeface="Calibri" panose="020F0502020204030204" pitchFamily="34" charset="0"/>
                  <a:cs typeface="Times New Roman" panose="02020603050405020304" pitchFamily="18" charset="0"/>
                </a:rPr>
                <a:t>возобновляемой </a:t>
              </a:r>
              <a:r>
                <a:rPr lang="en-US" sz="1000" dirty="0" smtClean="0">
                  <a:solidFill>
                    <a:srgbClr val="FFFFFF"/>
                  </a:solidFill>
                  <a:effectLst/>
                  <a:ea typeface="Calibri" panose="020F0502020204030204" pitchFamily="34" charset="0"/>
                  <a:cs typeface="Times New Roman" panose="02020603050405020304" pitchFamily="18" charset="0"/>
                </a:rPr>
                <a:t>энергетики</a:t>
              </a:r>
              <a:endParaRPr lang="en-US" sz="1100" dirty="0">
                <a:effectLst/>
                <a:ea typeface="Calibri" panose="020F0502020204030204" pitchFamily="34" charset="0"/>
                <a:cs typeface="Times New Roman" panose="02020603050405020304" pitchFamily="18" charset="0"/>
              </a:endParaRPr>
            </a:p>
          </p:txBody>
        </p:sp>
        <p:sp>
          <p:nvSpPr>
            <p:cNvPr id="24" name="Rectangle 23"/>
            <p:cNvSpPr/>
            <p:nvPr/>
          </p:nvSpPr>
          <p:spPr>
            <a:xfrm>
              <a:off x="0" y="2009554"/>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Sector experts Homeowners</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Сектор </a:t>
              </a:r>
              <a:r>
                <a:rPr lang="en-US" sz="1000" dirty="0">
                  <a:solidFill>
                    <a:srgbClr val="FFFFFF"/>
                  </a:solidFill>
                  <a:effectLst/>
                  <a:ea typeface="Calibri" panose="020F0502020204030204" pitchFamily="34" charset="0"/>
                  <a:cs typeface="Times New Roman" panose="02020603050405020304" pitchFamily="18" charset="0"/>
                </a:rPr>
                <a:t>экспертов собственников </a:t>
              </a:r>
              <a:r>
                <a:rPr lang="en-US" sz="1000" dirty="0" smtClean="0">
                  <a:solidFill>
                    <a:srgbClr val="FFFFFF"/>
                  </a:solidFill>
                  <a:effectLst/>
                  <a:ea typeface="Calibri" panose="020F0502020204030204" pitchFamily="34" charset="0"/>
                  <a:cs typeface="Times New Roman" panose="02020603050405020304" pitchFamily="18" charset="0"/>
                </a:rPr>
                <a:t>жилья</a:t>
              </a:r>
              <a:endParaRPr lang="en-US" sz="1100" dirty="0">
                <a:effectLst/>
                <a:ea typeface="Calibri" panose="020F0502020204030204" pitchFamily="34" charset="0"/>
                <a:cs typeface="Times New Roman" panose="02020603050405020304" pitchFamily="18" charset="0"/>
              </a:endParaRPr>
            </a:p>
          </p:txBody>
        </p:sp>
        <p:sp>
          <p:nvSpPr>
            <p:cNvPr id="25" name="Rectangle 24"/>
            <p:cNvSpPr/>
            <p:nvPr/>
          </p:nvSpPr>
          <p:spPr>
            <a:xfrm>
              <a:off x="5252483" y="1127052"/>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100" dirty="0">
                  <a:solidFill>
                    <a:srgbClr val="000000"/>
                  </a:solidFill>
                  <a:ea typeface="Calibri" panose="020F0502020204030204" pitchFamily="34" charset="0"/>
                  <a:cs typeface="Times New Roman" panose="02020603050405020304" pitchFamily="18" charset="0"/>
                </a:rPr>
                <a:t>Marketing sector cluster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100" dirty="0" smtClean="0">
                  <a:solidFill>
                    <a:srgbClr val="FFFFFF"/>
                  </a:solidFill>
                  <a:effectLst/>
                  <a:ea typeface="Calibri" panose="020F0502020204030204" pitchFamily="34" charset="0"/>
                  <a:cs typeface="Times New Roman" panose="02020603050405020304" pitchFamily="18" charset="0"/>
                </a:rPr>
                <a:t>Маркетинговый </a:t>
              </a:r>
              <a:r>
                <a:rPr lang="en-US" sz="1100" dirty="0">
                  <a:solidFill>
                    <a:srgbClr val="FFFFFF"/>
                  </a:solidFill>
                  <a:effectLst/>
                  <a:ea typeface="Calibri" panose="020F0502020204030204" pitchFamily="34" charset="0"/>
                  <a:cs typeface="Times New Roman" panose="02020603050405020304" pitchFamily="18" charset="0"/>
                </a:rPr>
                <a:t>сектор </a:t>
              </a:r>
              <a:r>
                <a:rPr lang="en-US" sz="1100" dirty="0" smtClean="0">
                  <a:solidFill>
                    <a:srgbClr val="FFFFFF"/>
                  </a:solidFill>
                  <a:effectLst/>
                  <a:ea typeface="Calibri" panose="020F0502020204030204" pitchFamily="34" charset="0"/>
                  <a:cs typeface="Times New Roman" panose="02020603050405020304" pitchFamily="18" charset="0"/>
                </a:rPr>
                <a:t>кластера</a:t>
              </a:r>
              <a:endParaRPr lang="en-US" sz="1100" dirty="0">
                <a:effectLst/>
                <a:ea typeface="Calibri" panose="020F0502020204030204" pitchFamily="34" charset="0"/>
                <a:cs typeface="Times New Roman" panose="02020603050405020304" pitchFamily="18" charset="0"/>
              </a:endParaRPr>
            </a:p>
          </p:txBody>
        </p:sp>
        <p:sp>
          <p:nvSpPr>
            <p:cNvPr id="26" name="Rectangle 25"/>
            <p:cNvSpPr/>
            <p:nvPr/>
          </p:nvSpPr>
          <p:spPr>
            <a:xfrm>
              <a:off x="5252483" y="2828261"/>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Dispatch logistics sector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ru-RU" sz="1000" dirty="0" smtClean="0">
                  <a:solidFill>
                    <a:srgbClr val="FFFFFF"/>
                  </a:solidFill>
                  <a:effectLst/>
                  <a:ea typeface="Calibri" panose="020F0502020204030204" pitchFamily="34" charset="0"/>
                  <a:cs typeface="Times New Roman" panose="02020603050405020304" pitchFamily="18" charset="0"/>
                </a:rPr>
                <a:t>Логистически-диспетчерский сектор</a:t>
              </a:r>
              <a:endParaRPr lang="en-US" sz="1100" dirty="0">
                <a:effectLst/>
                <a:ea typeface="Calibri" panose="020F0502020204030204" pitchFamily="34" charset="0"/>
                <a:cs typeface="Times New Roman" panose="02020603050405020304" pitchFamily="18" charset="0"/>
              </a:endParaRPr>
            </a:p>
          </p:txBody>
        </p:sp>
        <p:sp>
          <p:nvSpPr>
            <p:cNvPr id="27" name="Rectangle 26"/>
            <p:cNvSpPr/>
            <p:nvPr/>
          </p:nvSpPr>
          <p:spPr>
            <a:xfrm>
              <a:off x="5252483" y="2009554"/>
              <a:ext cx="1084521" cy="722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000" dirty="0">
                  <a:solidFill>
                    <a:srgbClr val="000000"/>
                  </a:solidFill>
                  <a:ea typeface="Calibri" panose="020F0502020204030204" pitchFamily="34" charset="0"/>
                  <a:cs typeface="Times New Roman" panose="02020603050405020304" pitchFamily="18" charset="0"/>
                </a:rPr>
                <a:t>Land management sector cluster</a:t>
              </a:r>
              <a:endParaRPr lang="en-US" sz="1100" dirty="0">
                <a:ea typeface="Calibri" panose="020F0502020204030204" pitchFamily="34" charset="0"/>
                <a:cs typeface="Times New Roman" panose="02020603050405020304" pitchFamily="18" charset="0"/>
              </a:endParaRPr>
            </a:p>
            <a:p>
              <a:pPr algn="ctr">
                <a:lnSpc>
                  <a:spcPct val="107000"/>
                </a:lnSpc>
                <a:spcAft>
                  <a:spcPts val="0"/>
                </a:spcAft>
              </a:pPr>
              <a:r>
                <a:rPr lang="en-US" sz="1000" dirty="0" smtClean="0">
                  <a:solidFill>
                    <a:srgbClr val="FFFFFF"/>
                  </a:solidFill>
                  <a:effectLst/>
                  <a:ea typeface="Calibri" panose="020F0502020204030204" pitchFamily="34" charset="0"/>
                  <a:cs typeface="Times New Roman" panose="02020603050405020304" pitchFamily="18" charset="0"/>
                </a:rPr>
                <a:t>Землеустроительный </a:t>
              </a:r>
              <a:r>
                <a:rPr lang="en-US" sz="1000" dirty="0">
                  <a:solidFill>
                    <a:srgbClr val="FFFFFF"/>
                  </a:solidFill>
                  <a:effectLst/>
                  <a:ea typeface="Calibri" panose="020F0502020204030204" pitchFamily="34" charset="0"/>
                  <a:cs typeface="Times New Roman" panose="02020603050405020304" pitchFamily="18" charset="0"/>
                </a:rPr>
                <a:t>сектор кластера </a:t>
              </a:r>
              <a:endParaRPr lang="en-US" sz="1100" dirty="0">
                <a:effectLst/>
                <a:ea typeface="Calibri" panose="020F0502020204030204" pitchFamily="34" charset="0"/>
                <a:cs typeface="Times New Roman" panose="02020603050405020304" pitchFamily="18" charset="0"/>
              </a:endParaRPr>
            </a:p>
          </p:txBody>
        </p:sp>
        <p:cxnSp>
          <p:nvCxnSpPr>
            <p:cNvPr id="28" name="Straight Arrow Connector 27"/>
            <p:cNvCxnSpPr/>
            <p:nvPr/>
          </p:nvCxnSpPr>
          <p:spPr>
            <a:xfrm flipV="1">
              <a:off x="723014" y="2732568"/>
              <a:ext cx="1616148" cy="107390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a:off x="4082902" y="2636875"/>
              <a:ext cx="1222213" cy="48909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4114800" y="2371061"/>
              <a:ext cx="1190315" cy="4571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V="1">
              <a:off x="4093535" y="1531089"/>
              <a:ext cx="1212111" cy="65905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V="1">
              <a:off x="4093535" y="861238"/>
              <a:ext cx="1509897" cy="99993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V="1">
              <a:off x="3763925" y="861238"/>
              <a:ext cx="1158905" cy="9878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V="1">
              <a:off x="3466214" y="956931"/>
              <a:ext cx="627321" cy="90428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H="1" flipV="1">
              <a:off x="3189767" y="850605"/>
              <a:ext cx="45719" cy="999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4019107" y="2828261"/>
              <a:ext cx="1849947" cy="104188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flipV="1">
              <a:off x="3583172" y="2828261"/>
              <a:ext cx="1446220" cy="104188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H="1" flipV="1">
              <a:off x="3402418" y="2828261"/>
              <a:ext cx="616689" cy="104135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V="1">
              <a:off x="3136604" y="2828261"/>
              <a:ext cx="53163" cy="9247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flipV="1">
              <a:off x="2179674" y="2828261"/>
              <a:ext cx="669851" cy="9243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1424762" y="2913321"/>
              <a:ext cx="1073889" cy="9563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988828" y="2509284"/>
              <a:ext cx="1297172" cy="63785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a:off x="988828" y="2371061"/>
              <a:ext cx="1190846" cy="4571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988828" y="1424763"/>
              <a:ext cx="1296670" cy="85060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606055" y="765545"/>
              <a:ext cx="1733034" cy="10956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1467293" y="914400"/>
              <a:ext cx="1031254" cy="9342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a:off x="2179674" y="850605"/>
              <a:ext cx="669290" cy="92503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pic>
        <p:nvPicPr>
          <p:cNvPr id="49"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51" name="Рисунок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548" y="2992"/>
            <a:ext cx="1823452" cy="468000"/>
          </a:xfrm>
          <a:prstGeom prst="rect">
            <a:avLst/>
          </a:prstGeom>
        </p:spPr>
      </p:pic>
    </p:spTree>
    <p:extLst>
      <p:ext uri="{BB962C8B-B14F-4D97-AF65-F5344CB8AC3E}">
        <p14:creationId xmlns:p14="http://schemas.microsoft.com/office/powerpoint/2010/main" val="2294497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дзаголовок 2"/>
          <p:cNvSpPr txBox="1">
            <a:spLocks/>
          </p:cNvSpPr>
          <p:nvPr/>
        </p:nvSpPr>
        <p:spPr>
          <a:xfrm>
            <a:off x="958299" y="6162648"/>
            <a:ext cx="7406216" cy="291831"/>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r>
              <a:rPr lang="uk-UA" sz="1600" b="1" dirty="0" smtClean="0">
                <a:solidFill>
                  <a:schemeClr val="tx2">
                    <a:shade val="30000"/>
                    <a:satMod val="150000"/>
                  </a:schemeClr>
                </a:solidFill>
              </a:rPr>
              <a:t>м.Київ</a:t>
            </a:r>
          </a:p>
          <a:p>
            <a:pPr marL="27432" algn="ctr" fontAlgn="auto">
              <a:spcBef>
                <a:spcPts val="600"/>
              </a:spcBef>
              <a:spcAft>
                <a:spcPts val="0"/>
              </a:spcAft>
              <a:buClr>
                <a:schemeClr val="accent1"/>
              </a:buClr>
              <a:buSzPct val="80000"/>
              <a:buFont typeface="Wingdings 2"/>
              <a:buNone/>
              <a:defRPr/>
            </a:pPr>
            <a:r>
              <a:rPr lang="uk-UA" sz="1200" b="1" dirty="0" smtClean="0">
                <a:solidFill>
                  <a:schemeClr val="tx2">
                    <a:shade val="30000"/>
                    <a:satMod val="150000"/>
                  </a:schemeClr>
                </a:solidFill>
              </a:rPr>
              <a:t>2017 р.</a:t>
            </a:r>
          </a:p>
          <a:p>
            <a:pPr marL="27432" algn="ctr" fontAlgn="auto">
              <a:spcBef>
                <a:spcPts val="600"/>
              </a:spcBef>
              <a:spcAft>
                <a:spcPts val="0"/>
              </a:spcAft>
              <a:buClr>
                <a:schemeClr val="accent1"/>
              </a:buClr>
              <a:buSzPct val="80000"/>
              <a:buFont typeface="Wingdings 2"/>
              <a:buNone/>
              <a:defRPr/>
            </a:pPr>
            <a:endParaRPr lang="ru-RU" sz="1100" b="1" dirty="0">
              <a:solidFill>
                <a:schemeClr val="tx2">
                  <a:shade val="30000"/>
                  <a:satMod val="150000"/>
                </a:schemeClr>
              </a:solidFill>
            </a:endParaRPr>
          </a:p>
        </p:txBody>
      </p:sp>
      <p:sp>
        <p:nvSpPr>
          <p:cNvPr id="10" name="Подзаголовок 2"/>
          <p:cNvSpPr txBox="1">
            <a:spLocks/>
          </p:cNvSpPr>
          <p:nvPr/>
        </p:nvSpPr>
        <p:spPr>
          <a:xfrm>
            <a:off x="963355" y="4494113"/>
            <a:ext cx="7406216" cy="750094"/>
          </a:xfrm>
          <a:prstGeom prst="rect">
            <a:avLst/>
          </a:prstGeom>
        </p:spPr>
        <p:txBody>
          <a:bodyPr tIns="0"/>
          <a:lstStyle/>
          <a:p>
            <a:pPr marL="27432" algn="ctr" fontAlgn="auto">
              <a:spcBef>
                <a:spcPts val="600"/>
              </a:spcBef>
              <a:spcAft>
                <a:spcPts val="0"/>
              </a:spcAft>
              <a:buClr>
                <a:schemeClr val="accent1"/>
              </a:buClr>
              <a:buSzPct val="80000"/>
              <a:buFont typeface="Wingdings 2"/>
              <a:buNone/>
              <a:defRPr/>
            </a:pPr>
            <a:endParaRPr lang="ru-RU" sz="1600" b="1" dirty="0">
              <a:solidFill>
                <a:schemeClr val="tx2">
                  <a:shade val="30000"/>
                  <a:satMod val="150000"/>
                </a:schemeClr>
              </a:solidFill>
              <a:latin typeface="+mn-lt"/>
            </a:endParaRPr>
          </a:p>
        </p:txBody>
      </p:sp>
      <p:sp>
        <p:nvSpPr>
          <p:cNvPr id="17" name="Заголовок 1"/>
          <p:cNvSpPr txBox="1">
            <a:spLocks/>
          </p:cNvSpPr>
          <p:nvPr/>
        </p:nvSpPr>
        <p:spPr>
          <a:xfrm>
            <a:off x="114300" y="2132857"/>
            <a:ext cx="9029700" cy="936104"/>
          </a:xfrm>
          <a:prstGeom prst="rect">
            <a:avLst/>
          </a:prstGeom>
        </p:spPr>
        <p:txBody>
          <a:bodyPr anchor="b"/>
          <a:lstStyle/>
          <a:p>
            <a:pPr algn="ctr" fontAlgn="auto">
              <a:spcBef>
                <a:spcPts val="0"/>
              </a:spcBef>
              <a:spcAft>
                <a:spcPts val="0"/>
              </a:spcAft>
              <a:defRPr/>
            </a:pPr>
            <a:endParaRPr lang="ru-RU" sz="2000" dirty="0" smtClean="0">
              <a:solidFill>
                <a:srgbClr val="002060"/>
              </a:solidFill>
              <a:latin typeface="+mj-lt"/>
              <a:ea typeface="+mj-ea"/>
              <a:cs typeface="+mj-cs"/>
            </a:endParaRPr>
          </a:p>
          <a:p>
            <a:pPr algn="ctr" fontAlgn="auto">
              <a:spcBef>
                <a:spcPts val="0"/>
              </a:spcBef>
              <a:spcAft>
                <a:spcPts val="0"/>
              </a:spcAft>
              <a:defRPr/>
            </a:pPr>
            <a:r>
              <a:rPr lang="ru-RU" sz="1400" dirty="0">
                <a:latin typeface="+mj-lt"/>
                <a:ea typeface="+mj-ea"/>
                <a:cs typeface="+mj-cs"/>
              </a:rPr>
              <a:t/>
            </a:r>
            <a:br>
              <a:rPr lang="ru-RU" sz="1400" dirty="0">
                <a:latin typeface="+mj-lt"/>
                <a:ea typeface="+mj-ea"/>
                <a:cs typeface="+mj-cs"/>
              </a:rPr>
            </a:br>
            <a:endParaRPr lang="ru-RU" b="1" dirty="0">
              <a:latin typeface="+mj-lt"/>
              <a:ea typeface="+mj-ea"/>
              <a:cs typeface="+mj-cs"/>
            </a:endParaRPr>
          </a:p>
        </p:txBody>
      </p:sp>
      <p:sp>
        <p:nvSpPr>
          <p:cNvPr id="2" name="TextBox 1"/>
          <p:cNvSpPr txBox="1"/>
          <p:nvPr/>
        </p:nvSpPr>
        <p:spPr>
          <a:xfrm>
            <a:off x="1520566" y="2420888"/>
            <a:ext cx="6291794" cy="369332"/>
          </a:xfrm>
          <a:prstGeom prst="rect">
            <a:avLst/>
          </a:prstGeom>
          <a:noFill/>
        </p:spPr>
        <p:txBody>
          <a:bodyPr wrap="square" rtlCol="0" anchor="ctr">
            <a:spAutoFit/>
          </a:bodyPr>
          <a:lstStyle/>
          <a:p>
            <a:pPr algn="ctr"/>
            <a:endParaRPr lang="ru-RU" dirty="0"/>
          </a:p>
        </p:txBody>
      </p:sp>
      <p:pic>
        <p:nvPicPr>
          <p:cNvPr id="14" name="Объект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83"/>
            <a:ext cx="660572" cy="603999"/>
          </a:xfrm>
          <a:prstGeom prst="rect">
            <a:avLst/>
          </a:prstGeom>
        </p:spPr>
      </p:pic>
      <p:pic>
        <p:nvPicPr>
          <p:cNvPr id="3074" name="Picture 2" descr="E:\ТПП 14.03.2017\Визуализация ВН\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8640"/>
            <a:ext cx="9144000" cy="6606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1853635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3"/>
            <a:ext cx="8229600" cy="1224137"/>
          </a:xfrm>
        </p:spPr>
        <p:txBody>
          <a:bodyPr>
            <a:noAutofit/>
          </a:bodyPr>
          <a:lstStyle/>
          <a:p>
            <a:pPr algn="ctr"/>
            <a:r>
              <a:rPr lang="uk-UA" sz="3200" dirty="0" smtClean="0"/>
              <a:t>Приклад проекту </a:t>
            </a:r>
            <a:r>
              <a:rPr lang="ru-RU" sz="3200" dirty="0" smtClean="0"/>
              <a:t>«</a:t>
            </a:r>
            <a:r>
              <a:rPr lang="en-US" sz="3200" dirty="0" smtClean="0"/>
              <a:t>Business House</a:t>
            </a:r>
            <a:r>
              <a:rPr lang="ru-RU" sz="3200" dirty="0" smtClean="0"/>
              <a:t>» </a:t>
            </a:r>
            <a:r>
              <a:rPr lang="en-US" sz="3200" dirty="0" smtClean="0"/>
              <a:t>Start –UP 1+ </a:t>
            </a:r>
            <a:r>
              <a:rPr lang="ru-RU" sz="3200" dirty="0" smtClean="0"/>
              <a:t/>
            </a:r>
            <a:br>
              <a:rPr lang="ru-RU" sz="3200" dirty="0" smtClean="0"/>
            </a:br>
            <a:r>
              <a:rPr lang="ru-RU" sz="2400" dirty="0" smtClean="0"/>
              <a:t>з </a:t>
            </a:r>
            <a:r>
              <a:rPr lang="uk-UA" sz="2400" dirty="0" smtClean="0"/>
              <a:t>сонячною електростанцією 7, 8 кВт•год</a:t>
            </a:r>
            <a:endParaRPr lang="ru-RU" sz="24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36" b="14275"/>
          <a:stretch/>
        </p:blipFill>
        <p:spPr bwMode="auto">
          <a:xfrm>
            <a:off x="611560" y="1764998"/>
            <a:ext cx="8208915" cy="468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530697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то Ивана Перегинц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0072" cy="6862825"/>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4"/>
          <p:cNvSpPr txBox="1">
            <a:spLocks/>
          </p:cNvSpPr>
          <p:nvPr/>
        </p:nvSpPr>
        <p:spPr>
          <a:xfrm>
            <a:off x="5220072" y="1052736"/>
            <a:ext cx="3816424" cy="2999559"/>
          </a:xfrm>
          <a:prstGeom prst="rect">
            <a:avLst/>
          </a:prstGeom>
        </p:spPr>
        <p:txBody>
          <a:bodyPr/>
          <a:lstStyle/>
          <a:p>
            <a:pPr algn="ctr"/>
            <a:r>
              <a:rPr lang="ru-RU" sz="3200" b="1" dirty="0" smtClean="0">
                <a:solidFill>
                  <a:schemeClr val="bg2">
                    <a:lumMod val="50000"/>
                  </a:schemeClr>
                </a:solidFill>
              </a:rPr>
              <a:t>Приклад </a:t>
            </a:r>
            <a:r>
              <a:rPr lang="ru-RU" sz="2400" b="1" dirty="0" smtClean="0">
                <a:solidFill>
                  <a:schemeClr val="bg2">
                    <a:lumMod val="50000"/>
                  </a:schemeClr>
                </a:solidFill>
              </a:rPr>
              <a:t>індивідуального будинку класу «А» за енергоефективністю площею - 32м2</a:t>
            </a:r>
          </a:p>
          <a:p>
            <a:pPr algn="ctr"/>
            <a:endParaRPr lang="ru-RU" sz="3200" b="1" dirty="0" smtClean="0">
              <a:solidFill>
                <a:schemeClr val="bg2">
                  <a:lumMod val="50000"/>
                </a:schemeClr>
              </a:solidFill>
            </a:endParaRPr>
          </a:p>
          <a:p>
            <a:pPr algn="ctr"/>
            <a:r>
              <a:rPr lang="ru-RU" sz="3200" b="1" dirty="0" smtClean="0">
                <a:solidFill>
                  <a:schemeClr val="accent4">
                    <a:lumMod val="50000"/>
                  </a:schemeClr>
                </a:solidFill>
              </a:rPr>
              <a:t>Вартість :</a:t>
            </a:r>
          </a:p>
          <a:p>
            <a:pPr algn="ctr"/>
            <a:r>
              <a:rPr lang="ru-RU" sz="3200" b="1" dirty="0" smtClean="0">
                <a:solidFill>
                  <a:schemeClr val="accent4">
                    <a:lumMod val="50000"/>
                  </a:schemeClr>
                </a:solidFill>
              </a:rPr>
              <a:t> </a:t>
            </a:r>
            <a:r>
              <a:rPr lang="ru-RU" sz="2400" b="1" dirty="0" smtClean="0">
                <a:solidFill>
                  <a:schemeClr val="accent4">
                    <a:lumMod val="50000"/>
                  </a:schemeClr>
                </a:solidFill>
              </a:rPr>
              <a:t>«під ключ» - преміум </a:t>
            </a:r>
            <a:r>
              <a:rPr lang="ru-RU" sz="3200" b="1" dirty="0" smtClean="0">
                <a:solidFill>
                  <a:schemeClr val="accent4">
                    <a:lumMod val="50000"/>
                  </a:schemeClr>
                </a:solidFill>
              </a:rPr>
              <a:t>– 15500 </a:t>
            </a:r>
            <a:r>
              <a:rPr lang="en-US" sz="3200" b="1" dirty="0" smtClean="0">
                <a:solidFill>
                  <a:schemeClr val="accent4">
                    <a:lumMod val="50000"/>
                  </a:schemeClr>
                </a:solidFill>
              </a:rPr>
              <a:t>$</a:t>
            </a:r>
            <a:endParaRPr lang="uk-UA" sz="3200" b="1" dirty="0" smtClean="0">
              <a:solidFill>
                <a:schemeClr val="accent4">
                  <a:lumMod val="50000"/>
                </a:schemeClr>
              </a:solidFill>
            </a:endParaRPr>
          </a:p>
          <a:p>
            <a:pPr algn="ctr"/>
            <a:endParaRPr lang="uk-UA" sz="3200" b="1" dirty="0" smtClean="0">
              <a:solidFill>
                <a:schemeClr val="accent4">
                  <a:lumMod val="50000"/>
                </a:schemeClr>
              </a:solidFill>
            </a:endParaRPr>
          </a:p>
          <a:p>
            <a:pPr algn="ctr"/>
            <a:r>
              <a:rPr lang="uk-UA" sz="2800" b="1" dirty="0" smtClean="0">
                <a:solidFill>
                  <a:schemeClr val="accent4">
                    <a:lumMod val="50000"/>
                  </a:schemeClr>
                </a:solidFill>
              </a:rPr>
              <a:t>Термін зведення:</a:t>
            </a:r>
          </a:p>
          <a:p>
            <a:pPr algn="ctr"/>
            <a:r>
              <a:rPr lang="uk-UA" sz="2400" b="1" dirty="0" smtClean="0">
                <a:solidFill>
                  <a:schemeClr val="accent4">
                    <a:lumMod val="50000"/>
                  </a:schemeClr>
                </a:solidFill>
              </a:rPr>
              <a:t>60 календарних днів</a:t>
            </a:r>
            <a:endParaRPr lang="ru-RU" sz="2400" b="1" dirty="0">
              <a:solidFill>
                <a:schemeClr val="accent4">
                  <a:lumMod val="50000"/>
                </a:schemeClr>
              </a:solidFill>
            </a:endParaRPr>
          </a:p>
        </p:txBody>
      </p:sp>
      <p:pic>
        <p:nvPicPr>
          <p:cNvPr id="5"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640080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7809" y="1412776"/>
            <a:ext cx="8118294" cy="1200329"/>
          </a:xfrm>
          <a:prstGeom prst="rect">
            <a:avLst/>
          </a:prstGeom>
          <a:noFill/>
        </p:spPr>
        <p:txBody>
          <a:bodyPr wrap="square" rtlCol="0">
            <a:spAutoFit/>
          </a:bodyPr>
          <a:lstStyle/>
          <a:p>
            <a:pPr algn="ctr"/>
            <a:r>
              <a:rPr lang="ru-RU" sz="3600" b="1" dirty="0" smtClean="0">
                <a:solidFill>
                  <a:schemeClr val="accent1">
                    <a:lumMod val="50000"/>
                  </a:schemeClr>
                </a:solidFill>
              </a:rPr>
              <a:t>Запрошую до співпраці !</a:t>
            </a:r>
          </a:p>
          <a:p>
            <a:pPr algn="ctr"/>
            <a:r>
              <a:rPr lang="ru-RU" sz="3600" b="1" dirty="0" smtClean="0">
                <a:solidFill>
                  <a:schemeClr val="accent1">
                    <a:lumMod val="50000"/>
                  </a:schemeClr>
                </a:solidFill>
              </a:rPr>
              <a:t>ДЯКУЮ ЗА УВАГУ!</a:t>
            </a:r>
          </a:p>
        </p:txBody>
      </p:sp>
      <p:pic>
        <p:nvPicPr>
          <p:cNvPr id="3"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115616" cy="52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i-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554091"/>
            <a:ext cx="2766161" cy="415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59833" y="2664090"/>
            <a:ext cx="5688632" cy="3785652"/>
          </a:xfrm>
          <a:prstGeom prst="rect">
            <a:avLst/>
          </a:prstGeom>
          <a:noFill/>
        </p:spPr>
        <p:txBody>
          <a:bodyPr wrap="square" rtlCol="0">
            <a:spAutoFit/>
          </a:bodyPr>
          <a:lstStyle/>
          <a:p>
            <a:r>
              <a:rPr lang="uk-UA" sz="3200" b="1" dirty="0" smtClean="0">
                <a:solidFill>
                  <a:srgbClr val="002060"/>
                </a:solidFill>
                <a:latin typeface="Helvetica" panose="020B0604020202020204" pitchFamily="34" charset="0"/>
                <a:cs typeface="Helvetica" panose="020B0604020202020204" pitchFamily="34" charset="0"/>
              </a:rPr>
              <a:t>Перегінець Іван Іванович</a:t>
            </a:r>
          </a:p>
          <a:p>
            <a:endParaRPr lang="uk-UA" sz="2800" b="1" dirty="0">
              <a:solidFill>
                <a:srgbClr val="002060"/>
              </a:solidFill>
              <a:latin typeface="Helvetica" panose="020B0604020202020204" pitchFamily="34" charset="0"/>
              <a:cs typeface="Helvetica" panose="020B0604020202020204" pitchFamily="34" charset="0"/>
            </a:endParaRPr>
          </a:p>
          <a:p>
            <a:r>
              <a:rPr lang="uk-UA" sz="2000" b="1" dirty="0" smtClean="0">
                <a:solidFill>
                  <a:srgbClr val="002060"/>
                </a:solidFill>
                <a:latin typeface="Helvetica" panose="020B0604020202020204" pitchFamily="34" charset="0"/>
                <a:cs typeface="Helvetica" panose="020B0604020202020204" pitchFamily="34" charset="0"/>
              </a:rPr>
              <a:t>Академік Академії будівництва України, </a:t>
            </a:r>
            <a:endParaRPr lang="uk-UA" sz="2000" b="1" dirty="0">
              <a:solidFill>
                <a:srgbClr val="002060"/>
              </a:solidFill>
              <a:latin typeface="Helvetica" panose="020B0604020202020204" pitchFamily="34" charset="0"/>
              <a:cs typeface="Helvetica" panose="020B0604020202020204" pitchFamily="34" charset="0"/>
            </a:endParaRPr>
          </a:p>
          <a:p>
            <a:r>
              <a:rPr lang="uk-UA" sz="2000" b="1" dirty="0">
                <a:solidFill>
                  <a:srgbClr val="002060"/>
                </a:solidFill>
                <a:latin typeface="Helvetica" panose="020B0604020202020204" pitchFamily="34" charset="0"/>
                <a:cs typeface="Helvetica" panose="020B0604020202020204" pitchFamily="34" charset="0"/>
              </a:rPr>
              <a:t>директор </a:t>
            </a:r>
            <a:r>
              <a:rPr lang="uk-UA" sz="2000" b="1" dirty="0" smtClean="0">
                <a:solidFill>
                  <a:srgbClr val="002060"/>
                </a:solidFill>
                <a:latin typeface="Helvetica" panose="020B0604020202020204" pitchFamily="34" charset="0"/>
                <a:cs typeface="Helvetica" panose="020B0604020202020204" pitchFamily="34" charset="0"/>
              </a:rPr>
              <a:t>науково-технічного центру АБУ,</a:t>
            </a:r>
            <a:endParaRPr lang="uk-UA" sz="2000" b="1" dirty="0">
              <a:solidFill>
                <a:srgbClr val="002060"/>
              </a:solidFill>
              <a:latin typeface="Helvetica" panose="020B0604020202020204" pitchFamily="34" charset="0"/>
              <a:cs typeface="Helvetica" panose="020B0604020202020204" pitchFamily="34" charset="0"/>
            </a:endParaRPr>
          </a:p>
          <a:p>
            <a:r>
              <a:rPr lang="uk-UA" sz="2000" b="1" dirty="0">
                <a:solidFill>
                  <a:srgbClr val="002060"/>
                </a:solidFill>
                <a:latin typeface="Helvetica" panose="020B0604020202020204" pitchFamily="34" charset="0"/>
                <a:cs typeface="Helvetica" panose="020B0604020202020204" pitchFamily="34" charset="0"/>
              </a:rPr>
              <a:t>к</a:t>
            </a:r>
            <a:r>
              <a:rPr lang="uk-UA" sz="2000" b="1" dirty="0" smtClean="0">
                <a:solidFill>
                  <a:srgbClr val="002060"/>
                </a:solidFill>
                <a:latin typeface="Helvetica" panose="020B0604020202020204" pitchFamily="34" charset="0"/>
                <a:cs typeface="Helvetica" panose="020B0604020202020204" pitchFamily="34" charset="0"/>
              </a:rPr>
              <a:t>андидат технічних </a:t>
            </a:r>
            <a:r>
              <a:rPr lang="uk-UA" sz="2000" b="1" dirty="0">
                <a:solidFill>
                  <a:srgbClr val="002060"/>
                </a:solidFill>
                <a:latin typeface="Helvetica" panose="020B0604020202020204" pitchFamily="34" charset="0"/>
                <a:cs typeface="Helvetica" panose="020B0604020202020204" pitchFamily="34" charset="0"/>
              </a:rPr>
              <a:t>наук</a:t>
            </a:r>
            <a:endParaRPr lang="en-US" sz="2000" b="1" dirty="0">
              <a:solidFill>
                <a:srgbClr val="002060"/>
              </a:solidFill>
              <a:latin typeface="Helvetica" panose="020B0604020202020204" pitchFamily="34" charset="0"/>
              <a:cs typeface="Helvetica" panose="020B0604020202020204" pitchFamily="34" charset="0"/>
            </a:endParaRPr>
          </a:p>
          <a:p>
            <a:endParaRPr lang="uk-UA" sz="2000" dirty="0">
              <a:solidFill>
                <a:srgbClr val="002060"/>
              </a:solidFill>
              <a:latin typeface="Helvetica" panose="020B0604020202020204" pitchFamily="34" charset="0"/>
              <a:cs typeface="Helvetica" panose="020B0604020202020204" pitchFamily="34" charset="0"/>
            </a:endParaRPr>
          </a:p>
          <a:p>
            <a:r>
              <a:rPr lang="uk-UA" sz="2000" dirty="0">
                <a:solidFill>
                  <a:srgbClr val="002060"/>
                </a:solidFill>
                <a:latin typeface="Helvetica" panose="020B0604020202020204" pitchFamily="34" charset="0"/>
                <a:cs typeface="Helvetica" panose="020B0604020202020204" pitchFamily="34" charset="0"/>
              </a:rPr>
              <a:t>Тел.: +38 (</a:t>
            </a:r>
            <a:r>
              <a:rPr lang="en-US" sz="2000" dirty="0">
                <a:solidFill>
                  <a:srgbClr val="002060"/>
                </a:solidFill>
                <a:latin typeface="Helvetica" panose="020B0604020202020204" pitchFamily="34" charset="0"/>
                <a:cs typeface="Helvetica" panose="020B0604020202020204" pitchFamily="34" charset="0"/>
              </a:rPr>
              <a:t>067</a:t>
            </a:r>
            <a:r>
              <a:rPr lang="ru-RU" sz="2000" dirty="0">
                <a:solidFill>
                  <a:srgbClr val="002060"/>
                </a:solidFill>
                <a:latin typeface="Helvetica" panose="020B0604020202020204" pitchFamily="34" charset="0"/>
                <a:cs typeface="Helvetica" panose="020B0604020202020204" pitchFamily="34" charset="0"/>
              </a:rPr>
              <a:t>) </a:t>
            </a:r>
            <a:r>
              <a:rPr lang="en-US" sz="2000" dirty="0">
                <a:solidFill>
                  <a:srgbClr val="002060"/>
                </a:solidFill>
                <a:latin typeface="Helvetica" panose="020B0604020202020204" pitchFamily="34" charset="0"/>
                <a:cs typeface="Helvetica" panose="020B0604020202020204" pitchFamily="34" charset="0"/>
              </a:rPr>
              <a:t>632</a:t>
            </a:r>
            <a:r>
              <a:rPr lang="ru-RU" sz="2000" dirty="0">
                <a:solidFill>
                  <a:srgbClr val="002060"/>
                </a:solidFill>
                <a:latin typeface="Helvetica" panose="020B0604020202020204" pitchFamily="34" charset="0"/>
                <a:cs typeface="Helvetica" panose="020B0604020202020204" pitchFamily="34" charset="0"/>
              </a:rPr>
              <a:t> </a:t>
            </a:r>
            <a:r>
              <a:rPr lang="en-US" sz="2000" dirty="0">
                <a:solidFill>
                  <a:srgbClr val="002060"/>
                </a:solidFill>
                <a:latin typeface="Helvetica" panose="020B0604020202020204" pitchFamily="34" charset="0"/>
                <a:cs typeface="Helvetica" panose="020B0604020202020204" pitchFamily="34" charset="0"/>
              </a:rPr>
              <a:t>35</a:t>
            </a:r>
            <a:r>
              <a:rPr lang="ru-RU" sz="2000" dirty="0">
                <a:solidFill>
                  <a:srgbClr val="002060"/>
                </a:solidFill>
                <a:latin typeface="Helvetica" panose="020B0604020202020204" pitchFamily="34" charset="0"/>
                <a:cs typeface="Helvetica" panose="020B0604020202020204" pitchFamily="34" charset="0"/>
              </a:rPr>
              <a:t> </a:t>
            </a:r>
            <a:r>
              <a:rPr lang="en-US" sz="2000" dirty="0">
                <a:solidFill>
                  <a:srgbClr val="002060"/>
                </a:solidFill>
                <a:latin typeface="Helvetica" panose="020B0604020202020204" pitchFamily="34" charset="0"/>
                <a:cs typeface="Helvetica" panose="020B0604020202020204" pitchFamily="34" charset="0"/>
              </a:rPr>
              <a:t>51</a:t>
            </a:r>
            <a:endParaRPr lang="uk-UA" sz="2000" dirty="0">
              <a:solidFill>
                <a:srgbClr val="002060"/>
              </a:solidFill>
              <a:latin typeface="Helvetica" panose="020B0604020202020204" pitchFamily="34" charset="0"/>
              <a:cs typeface="Helvetica" panose="020B0604020202020204" pitchFamily="34" charset="0"/>
            </a:endParaRPr>
          </a:p>
          <a:p>
            <a:r>
              <a:rPr lang="en-US" sz="2000" dirty="0">
                <a:solidFill>
                  <a:srgbClr val="1206A8"/>
                </a:solidFill>
                <a:latin typeface="Helvetica" panose="020B0604020202020204" pitchFamily="34" charset="0"/>
                <a:cs typeface="Helvetica" panose="020B0604020202020204" pitchFamily="34" charset="0"/>
              </a:rPr>
              <a:t>E-mail:</a:t>
            </a:r>
            <a:r>
              <a:rPr lang="uk-UA" sz="2000" dirty="0">
                <a:solidFill>
                  <a:srgbClr val="1206A8"/>
                </a:solidFill>
                <a:latin typeface="Helvetica" panose="020B0604020202020204" pitchFamily="34" charset="0"/>
                <a:cs typeface="Helvetica" panose="020B0604020202020204" pitchFamily="34" charset="0"/>
              </a:rPr>
              <a:t> </a:t>
            </a:r>
            <a:r>
              <a:rPr lang="en-US" sz="2000" dirty="0">
                <a:solidFill>
                  <a:srgbClr val="1206A8"/>
                </a:solidFill>
                <a:latin typeface="Helvetica" panose="020B0604020202020204" pitchFamily="34" charset="0"/>
                <a:cs typeface="Helvetica" panose="020B0604020202020204" pitchFamily="34" charset="0"/>
              </a:rPr>
              <a:t>iintcabu@gmail.com</a:t>
            </a:r>
            <a:endParaRPr lang="ru-RU" sz="2000" dirty="0">
              <a:solidFill>
                <a:srgbClr val="1206A8"/>
              </a:solidFill>
              <a:latin typeface="Helvetica" panose="020B0604020202020204" pitchFamily="34" charset="0"/>
              <a:cs typeface="Helvetica" panose="020B0604020202020204" pitchFamily="34" charset="0"/>
            </a:endParaRPr>
          </a:p>
          <a:p>
            <a:r>
              <a:rPr lang="en-US" sz="2000" u="sng" dirty="0">
                <a:solidFill>
                  <a:srgbClr val="1206A8"/>
                </a:solidFill>
                <a:latin typeface="Helvetica" panose="020B0604020202020204" pitchFamily="34" charset="0"/>
                <a:cs typeface="Helvetica" panose="020B0604020202020204" pitchFamily="34" charset="0"/>
              </a:rPr>
              <a:t>akadembud.org</a:t>
            </a:r>
          </a:p>
          <a:p>
            <a:r>
              <a:rPr lang="en-US" sz="2000" u="sng" dirty="0">
                <a:solidFill>
                  <a:srgbClr val="1206A8"/>
                </a:solidFill>
                <a:latin typeface="Helvetica" panose="020B0604020202020204" pitchFamily="34" charset="0"/>
                <a:cs typeface="Helvetica" panose="020B0604020202020204" pitchFamily="34" charset="0"/>
              </a:rPr>
              <a:t>dostupnezhitlo.com.ua</a:t>
            </a:r>
            <a:r>
              <a:rPr lang="ru-RU" sz="2000" u="sng" dirty="0">
                <a:solidFill>
                  <a:srgbClr val="1206A8"/>
                </a:solidFill>
                <a:latin typeface="Helvetica" panose="020B0604020202020204" pitchFamily="34" charset="0"/>
                <a:cs typeface="Helvetica" panose="020B0604020202020204" pitchFamily="34" charset="0"/>
              </a:rPr>
              <a:t>          </a:t>
            </a:r>
          </a:p>
          <a:p>
            <a:r>
              <a:rPr lang="en-US" sz="2000" dirty="0">
                <a:solidFill>
                  <a:srgbClr val="1206A8"/>
                </a:solidFill>
                <a:latin typeface="Helvetica" panose="020B0604020202020204" pitchFamily="34" charset="0"/>
                <a:cs typeface="Helvetica" panose="020B0604020202020204" pitchFamily="34" charset="0"/>
              </a:rPr>
              <a:t>optimahouse.com.ua</a:t>
            </a:r>
            <a:endParaRPr lang="ru-RU" sz="2000" dirty="0"/>
          </a:p>
        </p:txBody>
      </p:sp>
      <p:pic>
        <p:nvPicPr>
          <p:cNvPr id="7" name="Picture 3" descr="C:\Users\admin\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308825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9275"/>
            <a:ext cx="8229600" cy="863600"/>
          </a:xfrm>
        </p:spPr>
        <p:txBody>
          <a:bodyPr lIns="91440" rIns="91440" bIns="45720" anchor="ctr">
            <a:normAutofit/>
          </a:bodyPr>
          <a:lstStyle/>
          <a:p>
            <a:pPr marL="495300" indent="-495300" algn="ctr">
              <a:lnSpc>
                <a:spcPct val="90000"/>
              </a:lnSpc>
              <a:spcBef>
                <a:spcPct val="20000"/>
              </a:spcBef>
              <a:buClr>
                <a:srgbClr val="0BD0D9"/>
              </a:buClr>
              <a:buSzPct val="95000"/>
              <a:defRPr/>
            </a:pPr>
            <a:r>
              <a:rPr lang="uk-UA" sz="2400" b="1" dirty="0">
                <a:solidFill>
                  <a:schemeClr val="tx1"/>
                </a:solidFill>
                <a:latin typeface="Times New Roman" pitchFamily="18" charset="0"/>
                <a:ea typeface="+mn-ea"/>
                <a:cs typeface="+mn-cs"/>
              </a:rPr>
              <a:t>Система чинних норм та стандартів у сфері енергоефективності будівель</a:t>
            </a:r>
            <a:endParaRPr lang="ru-RU" sz="2400" b="1" dirty="0">
              <a:solidFill>
                <a:schemeClr val="tx1"/>
              </a:solidFill>
              <a:latin typeface="Times New Roman" pitchFamily="18" charset="0"/>
              <a:ea typeface="+mn-ea"/>
              <a:cs typeface="+mn-cs"/>
            </a:endParaRPr>
          </a:p>
        </p:txBody>
      </p:sp>
      <p:sp>
        <p:nvSpPr>
          <p:cNvPr id="90115" name="TextBox 3"/>
          <p:cNvSpPr txBox="1">
            <a:spLocks noChangeArrowheads="1"/>
          </p:cNvSpPr>
          <p:nvPr/>
        </p:nvSpPr>
        <p:spPr bwMode="auto">
          <a:xfrm>
            <a:off x="217488" y="1693863"/>
            <a:ext cx="2193925" cy="10144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2B1DE7"/>
                </a:solidFill>
                <a:latin typeface="Times New Roman" pitchFamily="18" charset="0"/>
                <a:cs typeface="Times New Roman" pitchFamily="18" charset="0"/>
              </a:rPr>
              <a:t>ДБН В.1.2-11:2008 </a:t>
            </a:r>
          </a:p>
          <a:p>
            <a:pPr algn="ctr" eaLnBrk="1" hangingPunct="1"/>
            <a:r>
              <a:rPr lang="uk-UA" altLang="uk-UA" sz="1400" dirty="0">
                <a:solidFill>
                  <a:srgbClr val="000000"/>
                </a:solidFill>
                <a:cs typeface="Arial" charset="0"/>
              </a:rPr>
              <a:t>Основні вимоги до будівель і споруд. Економія енергії</a:t>
            </a:r>
            <a:endParaRPr lang="ru-RU" altLang="uk-UA" sz="1400" dirty="0">
              <a:solidFill>
                <a:srgbClr val="000000"/>
              </a:solidFill>
              <a:cs typeface="Arial" charset="0"/>
            </a:endParaRPr>
          </a:p>
        </p:txBody>
      </p:sp>
      <p:sp>
        <p:nvSpPr>
          <p:cNvPr id="90116" name="TextBox 4"/>
          <p:cNvSpPr txBox="1">
            <a:spLocks noChangeArrowheads="1"/>
          </p:cNvSpPr>
          <p:nvPr/>
        </p:nvSpPr>
        <p:spPr bwMode="auto">
          <a:xfrm>
            <a:off x="2916238" y="1716088"/>
            <a:ext cx="2152650" cy="9223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2B1DE7"/>
                </a:solidFill>
                <a:latin typeface="Times New Roman" pitchFamily="18" charset="0"/>
                <a:cs typeface="Times New Roman" pitchFamily="18" charset="0"/>
              </a:rPr>
              <a:t>ДБН В.2.6-31:2016 </a:t>
            </a:r>
          </a:p>
          <a:p>
            <a:pPr algn="ctr" eaLnBrk="1" hangingPunct="1"/>
            <a:r>
              <a:rPr lang="uk-UA" altLang="uk-UA" sz="1800" dirty="0">
                <a:solidFill>
                  <a:srgbClr val="000000"/>
                </a:solidFill>
                <a:cs typeface="Arial" charset="0"/>
              </a:rPr>
              <a:t>Теплова ізоляція будівель</a:t>
            </a:r>
            <a:endParaRPr lang="ru-RU" altLang="uk-UA" sz="1800" dirty="0">
              <a:solidFill>
                <a:srgbClr val="000000"/>
              </a:solidFill>
              <a:cs typeface="Arial" charset="0"/>
            </a:endParaRPr>
          </a:p>
        </p:txBody>
      </p:sp>
      <p:sp>
        <p:nvSpPr>
          <p:cNvPr id="90117" name="TextBox 5"/>
          <p:cNvSpPr txBox="1">
            <a:spLocks noChangeArrowheads="1"/>
          </p:cNvSpPr>
          <p:nvPr/>
        </p:nvSpPr>
        <p:spPr bwMode="auto">
          <a:xfrm>
            <a:off x="4432300" y="4005263"/>
            <a:ext cx="2705100" cy="615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ДСТУ-Н Б В.1.1-27:2010 </a:t>
            </a:r>
          </a:p>
          <a:p>
            <a:pPr algn="ctr" eaLnBrk="1" hangingPunct="1"/>
            <a:r>
              <a:rPr lang="uk-UA" altLang="uk-UA" sz="1600" dirty="0">
                <a:solidFill>
                  <a:srgbClr val="000000"/>
                </a:solidFill>
                <a:cs typeface="Arial" charset="0"/>
              </a:rPr>
              <a:t>(Кліматологія)</a:t>
            </a:r>
            <a:endParaRPr lang="ru-RU" altLang="uk-UA" sz="1600" dirty="0">
              <a:solidFill>
                <a:srgbClr val="000000"/>
              </a:solidFill>
              <a:cs typeface="Arial" charset="0"/>
            </a:endParaRPr>
          </a:p>
        </p:txBody>
      </p:sp>
      <p:sp>
        <p:nvSpPr>
          <p:cNvPr id="90118" name="TextBox 21"/>
          <p:cNvSpPr txBox="1">
            <a:spLocks noChangeArrowheads="1"/>
          </p:cNvSpPr>
          <p:nvPr/>
        </p:nvSpPr>
        <p:spPr bwMode="auto">
          <a:xfrm>
            <a:off x="147638" y="3244850"/>
            <a:ext cx="3335337" cy="831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600" b="1" dirty="0">
                <a:solidFill>
                  <a:srgbClr val="000000"/>
                </a:solidFill>
                <a:cs typeface="Times New Roman" pitchFamily="18" charset="0"/>
              </a:rPr>
              <a:t>Норми та стандарти на </a:t>
            </a:r>
            <a:r>
              <a:rPr lang="uk-UA" altLang="uk-UA" sz="1600" b="1" u="sng" dirty="0">
                <a:solidFill>
                  <a:srgbClr val="000000"/>
                </a:solidFill>
                <a:cs typeface="Times New Roman" pitchFamily="18" charset="0"/>
              </a:rPr>
              <a:t>конструктивні рішення </a:t>
            </a:r>
            <a:r>
              <a:rPr lang="uk-UA" altLang="uk-UA" sz="1600" b="1" dirty="0">
                <a:solidFill>
                  <a:srgbClr val="000000"/>
                </a:solidFill>
                <a:cs typeface="Times New Roman" pitchFamily="18" charset="0"/>
              </a:rPr>
              <a:t>теплоізоляції будівель</a:t>
            </a:r>
            <a:endParaRPr lang="ru-RU" altLang="uk-UA" sz="1600" dirty="0">
              <a:solidFill>
                <a:srgbClr val="000000"/>
              </a:solidFill>
              <a:cs typeface="Arial" charset="0"/>
            </a:endParaRPr>
          </a:p>
        </p:txBody>
      </p:sp>
      <p:sp>
        <p:nvSpPr>
          <p:cNvPr id="90119" name="TextBox 22"/>
          <p:cNvSpPr txBox="1">
            <a:spLocks noChangeArrowheads="1"/>
          </p:cNvSpPr>
          <p:nvPr/>
        </p:nvSpPr>
        <p:spPr bwMode="auto">
          <a:xfrm>
            <a:off x="4211638" y="522922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400" b="1" dirty="0">
                <a:solidFill>
                  <a:srgbClr val="000000"/>
                </a:solidFill>
                <a:cs typeface="Times New Roman" pitchFamily="18" charset="0"/>
              </a:rPr>
              <a:t>Стандарти на </a:t>
            </a:r>
            <a:r>
              <a:rPr lang="uk-UA" altLang="uk-UA" sz="1400" b="1" u="sng" dirty="0">
                <a:solidFill>
                  <a:srgbClr val="000000"/>
                </a:solidFill>
                <a:cs typeface="Times New Roman" pitchFamily="18" charset="0"/>
              </a:rPr>
              <a:t>методи випробувань </a:t>
            </a:r>
            <a:r>
              <a:rPr lang="uk-UA" altLang="uk-UA" sz="1400" b="1" dirty="0">
                <a:solidFill>
                  <a:srgbClr val="000000"/>
                </a:solidFill>
                <a:cs typeface="Times New Roman" pitchFamily="18" charset="0"/>
              </a:rPr>
              <a:t>теплотехнічних показників та енергетичних характеристик</a:t>
            </a:r>
            <a:endParaRPr lang="ru-RU" altLang="uk-UA" sz="1400" dirty="0">
              <a:solidFill>
                <a:srgbClr val="000000"/>
              </a:solidFill>
              <a:cs typeface="Arial" charset="0"/>
            </a:endParaRPr>
          </a:p>
        </p:txBody>
      </p:sp>
      <p:sp>
        <p:nvSpPr>
          <p:cNvPr id="90120" name="TextBox 23"/>
          <p:cNvSpPr txBox="1">
            <a:spLocks noChangeArrowheads="1"/>
          </p:cNvSpPr>
          <p:nvPr/>
        </p:nvSpPr>
        <p:spPr bwMode="auto">
          <a:xfrm>
            <a:off x="147638" y="4235450"/>
            <a:ext cx="3335337" cy="831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600" b="1" dirty="0">
                <a:solidFill>
                  <a:srgbClr val="000000"/>
                </a:solidFill>
                <a:cs typeface="Times New Roman" pitchFamily="18" charset="0"/>
              </a:rPr>
              <a:t>Стандарти на </a:t>
            </a:r>
            <a:r>
              <a:rPr lang="uk-UA" altLang="uk-UA" sz="1600" b="1" u="sng" dirty="0">
                <a:solidFill>
                  <a:srgbClr val="000000"/>
                </a:solidFill>
                <a:cs typeface="Times New Roman" pitchFamily="18" charset="0"/>
              </a:rPr>
              <a:t>методи розрахункового оцінювання</a:t>
            </a:r>
            <a:r>
              <a:rPr lang="uk-UA" altLang="uk-UA" sz="1600" b="1" dirty="0">
                <a:solidFill>
                  <a:srgbClr val="000000"/>
                </a:solidFill>
                <a:cs typeface="Times New Roman" pitchFamily="18" charset="0"/>
              </a:rPr>
              <a:t> енергетичних показників</a:t>
            </a:r>
            <a:endParaRPr lang="ru-RU" altLang="uk-UA" sz="1600" dirty="0">
              <a:solidFill>
                <a:srgbClr val="000000"/>
              </a:solidFill>
              <a:cs typeface="Arial" charset="0"/>
            </a:endParaRPr>
          </a:p>
        </p:txBody>
      </p:sp>
      <p:cxnSp>
        <p:nvCxnSpPr>
          <p:cNvPr id="30" name="Прямая соединительная линия 29"/>
          <p:cNvCxnSpPr/>
          <p:nvPr/>
        </p:nvCxnSpPr>
        <p:spPr>
          <a:xfrm>
            <a:off x="2473325" y="2960688"/>
            <a:ext cx="8032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31"/>
          <p:cNvCxnSpPr/>
          <p:nvPr/>
        </p:nvCxnSpPr>
        <p:spPr>
          <a:xfrm>
            <a:off x="2473325" y="2960688"/>
            <a:ext cx="0" cy="284162"/>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Прямая соединительная линия 34"/>
          <p:cNvCxnSpPr/>
          <p:nvPr/>
        </p:nvCxnSpPr>
        <p:spPr>
          <a:xfrm>
            <a:off x="3822700" y="2638425"/>
            <a:ext cx="0" cy="3248025"/>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36"/>
          <p:cNvCxnSpPr/>
          <p:nvPr/>
        </p:nvCxnSpPr>
        <p:spPr>
          <a:xfrm>
            <a:off x="3830638" y="3314700"/>
            <a:ext cx="60166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Прямая соединительная линия 38"/>
          <p:cNvCxnSpPr/>
          <p:nvPr/>
        </p:nvCxnSpPr>
        <p:spPr>
          <a:xfrm>
            <a:off x="3830638" y="4327525"/>
            <a:ext cx="60166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Прямая соединительная линия 43"/>
          <p:cNvCxnSpPr>
            <a:stCxn id="90117" idx="3"/>
          </p:cNvCxnSpPr>
          <p:nvPr/>
        </p:nvCxnSpPr>
        <p:spPr>
          <a:xfrm>
            <a:off x="7137400" y="4313238"/>
            <a:ext cx="603250" cy="14287"/>
          </a:xfrm>
          <a:prstGeom prst="line">
            <a:avLst/>
          </a:prstGeom>
          <a:ln w="19050"/>
        </p:spPr>
        <p:style>
          <a:lnRef idx="1">
            <a:schemeClr val="dk1"/>
          </a:lnRef>
          <a:fillRef idx="0">
            <a:schemeClr val="dk1"/>
          </a:fillRef>
          <a:effectRef idx="0">
            <a:schemeClr val="dk1"/>
          </a:effectRef>
          <a:fontRef idx="minor">
            <a:schemeClr val="tx1"/>
          </a:fontRef>
        </p:style>
      </p:cxnSp>
      <p:sp>
        <p:nvSpPr>
          <p:cNvPr id="90127" name="TextBox 19"/>
          <p:cNvSpPr txBox="1">
            <a:spLocks noChangeArrowheads="1"/>
          </p:cNvSpPr>
          <p:nvPr/>
        </p:nvSpPr>
        <p:spPr bwMode="auto">
          <a:xfrm>
            <a:off x="141288" y="5229225"/>
            <a:ext cx="3341687" cy="830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600" b="1" dirty="0">
                <a:solidFill>
                  <a:srgbClr val="000000"/>
                </a:solidFill>
                <a:cs typeface="Times New Roman" pitchFamily="18" charset="0"/>
              </a:rPr>
              <a:t>Стандарти на </a:t>
            </a:r>
            <a:r>
              <a:rPr lang="uk-UA" altLang="uk-UA" sz="1600" b="1" u="sng" dirty="0">
                <a:solidFill>
                  <a:srgbClr val="000000"/>
                </a:solidFill>
                <a:cs typeface="Times New Roman" pitchFamily="18" charset="0"/>
              </a:rPr>
              <a:t>методи розрахункового оцінювання</a:t>
            </a:r>
            <a:r>
              <a:rPr lang="uk-UA" altLang="uk-UA" sz="1600" b="1" dirty="0">
                <a:solidFill>
                  <a:srgbClr val="000000"/>
                </a:solidFill>
                <a:cs typeface="Times New Roman" pitchFamily="18" charset="0"/>
              </a:rPr>
              <a:t> теплотехнічних показників</a:t>
            </a:r>
            <a:endParaRPr lang="ru-RU" altLang="uk-UA" sz="1600" dirty="0">
              <a:solidFill>
                <a:srgbClr val="000000"/>
              </a:solidFill>
              <a:cs typeface="Arial" charset="0"/>
            </a:endParaRPr>
          </a:p>
        </p:txBody>
      </p:sp>
      <p:cxnSp>
        <p:nvCxnSpPr>
          <p:cNvPr id="21" name="Прямая соединительная линия 20"/>
          <p:cNvCxnSpPr/>
          <p:nvPr/>
        </p:nvCxnSpPr>
        <p:spPr>
          <a:xfrm>
            <a:off x="3822700" y="5886450"/>
            <a:ext cx="38893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a:endCxn id="90116" idx="1"/>
          </p:cNvCxnSpPr>
          <p:nvPr/>
        </p:nvCxnSpPr>
        <p:spPr>
          <a:xfrm flipV="1">
            <a:off x="2411413" y="2178050"/>
            <a:ext cx="504825" cy="0"/>
          </a:xfrm>
          <a:prstGeom prst="line">
            <a:avLst/>
          </a:prstGeom>
          <a:ln w="19050"/>
        </p:spPr>
        <p:style>
          <a:lnRef idx="1">
            <a:schemeClr val="dk1"/>
          </a:lnRef>
          <a:fillRef idx="0">
            <a:schemeClr val="dk1"/>
          </a:fillRef>
          <a:effectRef idx="0">
            <a:schemeClr val="dk1"/>
          </a:effectRef>
          <a:fontRef idx="minor">
            <a:schemeClr val="tx1"/>
          </a:fontRef>
        </p:style>
      </p:cxnSp>
      <p:sp>
        <p:nvSpPr>
          <p:cNvPr id="90130" name="TextBox 28"/>
          <p:cNvSpPr txBox="1">
            <a:spLocks noChangeArrowheads="1"/>
          </p:cNvSpPr>
          <p:nvPr/>
        </p:nvSpPr>
        <p:spPr bwMode="auto">
          <a:xfrm>
            <a:off x="6019800" y="1716088"/>
            <a:ext cx="2863850" cy="9223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2B1DE7"/>
                </a:solidFill>
                <a:latin typeface="Times New Roman" pitchFamily="18" charset="0"/>
                <a:cs typeface="Times New Roman" pitchFamily="18" charset="0"/>
              </a:rPr>
              <a:t>ДБН В.2.5-</a:t>
            </a:r>
            <a:r>
              <a:rPr lang="en-US" altLang="uk-UA" sz="1800" b="1" dirty="0">
                <a:solidFill>
                  <a:srgbClr val="2B1DE7"/>
                </a:solidFill>
                <a:latin typeface="Times New Roman" pitchFamily="18" charset="0"/>
                <a:cs typeface="Times New Roman" pitchFamily="18" charset="0"/>
              </a:rPr>
              <a:t>67</a:t>
            </a:r>
            <a:r>
              <a:rPr lang="uk-UA" altLang="uk-UA" sz="1800" b="1" dirty="0">
                <a:solidFill>
                  <a:srgbClr val="2B1DE7"/>
                </a:solidFill>
                <a:latin typeface="Times New Roman" pitchFamily="18" charset="0"/>
                <a:cs typeface="Times New Roman" pitchFamily="18" charset="0"/>
              </a:rPr>
              <a:t>:201</a:t>
            </a:r>
            <a:r>
              <a:rPr lang="en-US" altLang="uk-UA" sz="1800" b="1" dirty="0">
                <a:solidFill>
                  <a:srgbClr val="2B1DE7"/>
                </a:solidFill>
                <a:latin typeface="Times New Roman" pitchFamily="18" charset="0"/>
                <a:cs typeface="Times New Roman" pitchFamily="18" charset="0"/>
              </a:rPr>
              <a:t>3</a:t>
            </a:r>
            <a:r>
              <a:rPr lang="uk-UA" altLang="uk-UA" sz="1800" b="1" dirty="0">
                <a:solidFill>
                  <a:srgbClr val="2B1DE7"/>
                </a:solidFill>
                <a:latin typeface="Times New Roman" pitchFamily="18" charset="0"/>
                <a:cs typeface="Times New Roman" pitchFamily="18" charset="0"/>
              </a:rPr>
              <a:t> </a:t>
            </a:r>
          </a:p>
          <a:p>
            <a:pPr algn="ctr" eaLnBrk="1" hangingPunct="1"/>
            <a:r>
              <a:rPr lang="uk-UA" altLang="uk-UA" sz="1800" dirty="0">
                <a:solidFill>
                  <a:srgbClr val="000000"/>
                </a:solidFill>
                <a:cs typeface="Arial" charset="0"/>
              </a:rPr>
              <a:t>Опалення, вентиляція та кондиціонування</a:t>
            </a:r>
            <a:endParaRPr lang="ru-RU" altLang="uk-UA" sz="1800" dirty="0">
              <a:solidFill>
                <a:srgbClr val="000000"/>
              </a:solidFill>
              <a:cs typeface="Arial" charset="0"/>
            </a:endParaRPr>
          </a:p>
        </p:txBody>
      </p:sp>
      <p:cxnSp>
        <p:nvCxnSpPr>
          <p:cNvPr id="31" name="Прямая соединительная линия 30"/>
          <p:cNvCxnSpPr>
            <a:endCxn id="90130" idx="1"/>
          </p:cNvCxnSpPr>
          <p:nvPr/>
        </p:nvCxnSpPr>
        <p:spPr>
          <a:xfrm flipV="1">
            <a:off x="5068888" y="2206625"/>
            <a:ext cx="9509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Прямая соединительная линия 42"/>
          <p:cNvCxnSpPr/>
          <p:nvPr/>
        </p:nvCxnSpPr>
        <p:spPr>
          <a:xfrm flipH="1">
            <a:off x="3276600" y="2638425"/>
            <a:ext cx="0" cy="322263"/>
          </a:xfrm>
          <a:prstGeom prst="line">
            <a:avLst/>
          </a:prstGeom>
          <a:ln w="19050"/>
        </p:spPr>
        <p:style>
          <a:lnRef idx="1">
            <a:schemeClr val="dk1"/>
          </a:lnRef>
          <a:fillRef idx="0">
            <a:schemeClr val="dk1"/>
          </a:fillRef>
          <a:effectRef idx="0">
            <a:schemeClr val="dk1"/>
          </a:effectRef>
          <a:fontRef idx="minor">
            <a:schemeClr val="tx1"/>
          </a:fontRef>
        </p:style>
      </p:cxnSp>
      <p:sp>
        <p:nvSpPr>
          <p:cNvPr id="90133" name="TextBox 44"/>
          <p:cNvSpPr txBox="1">
            <a:spLocks noChangeArrowheads="1"/>
          </p:cNvSpPr>
          <p:nvPr/>
        </p:nvSpPr>
        <p:spPr bwMode="auto">
          <a:xfrm>
            <a:off x="4432300" y="2852738"/>
            <a:ext cx="2705100" cy="8620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А.2.2-8:2010 </a:t>
            </a:r>
          </a:p>
          <a:p>
            <a:pPr algn="ctr" eaLnBrk="1" hangingPunct="1"/>
            <a:r>
              <a:rPr lang="uk-UA" altLang="uk-UA" sz="1600" dirty="0">
                <a:solidFill>
                  <a:srgbClr val="000000"/>
                </a:solidFill>
                <a:cs typeface="Arial" charset="0"/>
              </a:rPr>
              <a:t>(розділ проекту «Енергоефективність»)</a:t>
            </a:r>
            <a:endParaRPr lang="ru-RU" altLang="uk-UA" sz="1600" dirty="0">
              <a:solidFill>
                <a:srgbClr val="000000"/>
              </a:solidFill>
              <a:cs typeface="Arial" charset="0"/>
            </a:endParaRPr>
          </a:p>
        </p:txBody>
      </p:sp>
      <p:cxnSp>
        <p:nvCxnSpPr>
          <p:cNvPr id="46" name="Прямая соединительная линия 45"/>
          <p:cNvCxnSpPr>
            <a:endCxn id="90138" idx="0"/>
          </p:cNvCxnSpPr>
          <p:nvPr/>
        </p:nvCxnSpPr>
        <p:spPr>
          <a:xfrm>
            <a:off x="7740650" y="2638425"/>
            <a:ext cx="0" cy="2590800"/>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Прямая соединительная линия 47"/>
          <p:cNvCxnSpPr/>
          <p:nvPr/>
        </p:nvCxnSpPr>
        <p:spPr>
          <a:xfrm flipV="1">
            <a:off x="7137400" y="3295650"/>
            <a:ext cx="6032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Прямая соединительная линия 52"/>
          <p:cNvCxnSpPr/>
          <p:nvPr/>
        </p:nvCxnSpPr>
        <p:spPr>
          <a:xfrm>
            <a:off x="3482975" y="5661025"/>
            <a:ext cx="33972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Прямая соединительная линия 54"/>
          <p:cNvCxnSpPr/>
          <p:nvPr/>
        </p:nvCxnSpPr>
        <p:spPr>
          <a:xfrm>
            <a:off x="3482975" y="4652963"/>
            <a:ext cx="339725" cy="0"/>
          </a:xfrm>
          <a:prstGeom prst="line">
            <a:avLst/>
          </a:prstGeom>
          <a:ln w="19050"/>
        </p:spPr>
        <p:style>
          <a:lnRef idx="1">
            <a:schemeClr val="dk1"/>
          </a:lnRef>
          <a:fillRef idx="0">
            <a:schemeClr val="dk1"/>
          </a:fillRef>
          <a:effectRef idx="0">
            <a:schemeClr val="dk1"/>
          </a:effectRef>
          <a:fontRef idx="minor">
            <a:schemeClr val="tx1"/>
          </a:fontRef>
        </p:style>
      </p:cxnSp>
      <p:sp>
        <p:nvSpPr>
          <p:cNvPr id="90138" name="TextBox 56"/>
          <p:cNvSpPr txBox="1">
            <a:spLocks noChangeArrowheads="1"/>
          </p:cNvSpPr>
          <p:nvPr/>
        </p:nvSpPr>
        <p:spPr bwMode="auto">
          <a:xfrm>
            <a:off x="6516688" y="5229225"/>
            <a:ext cx="2447925" cy="830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600" b="1" dirty="0">
                <a:solidFill>
                  <a:srgbClr val="000000"/>
                </a:solidFill>
                <a:cs typeface="Times New Roman" pitchFamily="18" charset="0"/>
              </a:rPr>
              <a:t>Стандарти на </a:t>
            </a:r>
            <a:r>
              <a:rPr lang="uk-UA" altLang="uk-UA" sz="1600" b="1" u="sng" dirty="0">
                <a:solidFill>
                  <a:srgbClr val="000000"/>
                </a:solidFill>
                <a:cs typeface="Times New Roman" pitchFamily="18" charset="0"/>
              </a:rPr>
              <a:t>енергоефективність інженерних систем  </a:t>
            </a:r>
            <a:endParaRPr lang="ru-RU" altLang="uk-UA" sz="1600" dirty="0">
              <a:solidFill>
                <a:srgbClr val="000000"/>
              </a:solidFill>
              <a:cs typeface="Arial" charset="0"/>
            </a:endParaRPr>
          </a:p>
        </p:txBody>
      </p:sp>
      <p:pic>
        <p:nvPicPr>
          <p:cNvPr id="29"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3935829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713"/>
            <a:ext cx="8229600" cy="792162"/>
          </a:xfrm>
        </p:spPr>
        <p:txBody>
          <a:bodyPr lIns="91440" rIns="91440" bIns="45720" anchor="ctr">
            <a:normAutofit/>
          </a:bodyPr>
          <a:lstStyle/>
          <a:p>
            <a:pPr marL="495300" indent="-495300" algn="ctr">
              <a:lnSpc>
                <a:spcPct val="90000"/>
              </a:lnSpc>
              <a:spcBef>
                <a:spcPct val="20000"/>
              </a:spcBef>
              <a:buClr>
                <a:srgbClr val="0BD0D9"/>
              </a:buClr>
              <a:buSzPct val="95000"/>
              <a:defRPr/>
            </a:pPr>
            <a:r>
              <a:rPr lang="uk-UA" sz="2400" b="1" dirty="0">
                <a:solidFill>
                  <a:schemeClr val="tx1"/>
                </a:solidFill>
                <a:latin typeface="Times New Roman" pitchFamily="18" charset="0"/>
                <a:ea typeface="+mn-ea"/>
                <a:cs typeface="+mn-cs"/>
              </a:rPr>
              <a:t>Система чинних норм та стандартів у сфері енергоефективності будівель</a:t>
            </a:r>
            <a:endParaRPr lang="ru-RU" sz="2400" b="1" dirty="0">
              <a:solidFill>
                <a:schemeClr val="tx1"/>
              </a:solidFill>
              <a:latin typeface="Times New Roman" pitchFamily="18" charset="0"/>
              <a:ea typeface="+mn-ea"/>
              <a:cs typeface="+mn-cs"/>
            </a:endParaRPr>
          </a:p>
        </p:txBody>
      </p:sp>
      <p:sp>
        <p:nvSpPr>
          <p:cNvPr id="91139" name="TextBox 21"/>
          <p:cNvSpPr txBox="1">
            <a:spLocks noChangeArrowheads="1"/>
          </p:cNvSpPr>
          <p:nvPr/>
        </p:nvSpPr>
        <p:spPr bwMode="auto">
          <a:xfrm>
            <a:off x="2197100" y="1628775"/>
            <a:ext cx="4608513" cy="646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cs typeface="Times New Roman" pitchFamily="18" charset="0"/>
              </a:rPr>
              <a:t>Стандарти на </a:t>
            </a:r>
            <a:r>
              <a:rPr lang="uk-UA" altLang="uk-UA" sz="1800" b="1" u="sng" dirty="0">
                <a:solidFill>
                  <a:srgbClr val="000000"/>
                </a:solidFill>
                <a:cs typeface="Times New Roman" pitchFamily="18" charset="0"/>
              </a:rPr>
              <a:t>енергоефективність інженерних систем</a:t>
            </a:r>
            <a:endParaRPr lang="ru-RU" altLang="uk-UA" sz="1800" dirty="0">
              <a:solidFill>
                <a:srgbClr val="000000"/>
              </a:solidFill>
              <a:cs typeface="Arial" charset="0"/>
            </a:endParaRPr>
          </a:p>
        </p:txBody>
      </p:sp>
      <p:cxnSp>
        <p:nvCxnSpPr>
          <p:cNvPr id="51" name="Прямая соединительная линия 50"/>
          <p:cNvCxnSpPr/>
          <p:nvPr/>
        </p:nvCxnSpPr>
        <p:spPr>
          <a:xfrm>
            <a:off x="4497388" y="2271713"/>
            <a:ext cx="4762" cy="220662"/>
          </a:xfrm>
          <a:prstGeom prst="line">
            <a:avLst/>
          </a:prstGeom>
          <a:ln w="19050"/>
        </p:spPr>
        <p:style>
          <a:lnRef idx="1">
            <a:schemeClr val="dk1"/>
          </a:lnRef>
          <a:fillRef idx="0">
            <a:schemeClr val="dk1"/>
          </a:fillRef>
          <a:effectRef idx="0">
            <a:schemeClr val="dk1"/>
          </a:effectRef>
          <a:fontRef idx="minor">
            <a:schemeClr val="tx1"/>
          </a:fontRef>
        </p:style>
      </p:cxnSp>
      <p:sp>
        <p:nvSpPr>
          <p:cNvPr id="91141" name="TextBox 27"/>
          <p:cNvSpPr txBox="1">
            <a:spLocks noChangeArrowheads="1"/>
          </p:cNvSpPr>
          <p:nvPr/>
        </p:nvSpPr>
        <p:spPr bwMode="auto">
          <a:xfrm>
            <a:off x="2771775" y="4222750"/>
            <a:ext cx="3455988" cy="8620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a:t>
            </a:r>
            <a:r>
              <a:rPr lang="uk-UA" altLang="uk-UA" sz="1800" b="1" dirty="0">
                <a:solidFill>
                  <a:srgbClr val="000000"/>
                </a:solidFill>
                <a:latin typeface="Times New Roman" pitchFamily="18" charset="0"/>
                <a:cs typeface="Times New Roman" pitchFamily="18" charset="0"/>
              </a:rPr>
              <a:t>5232:2011</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(Вплив автоматизації, моніторингу та управління)</a:t>
            </a:r>
            <a:endParaRPr lang="ru-RU" altLang="uk-UA" sz="1600" dirty="0">
              <a:solidFill>
                <a:srgbClr val="000000"/>
              </a:solidFill>
              <a:cs typeface="Arial" charset="0"/>
            </a:endParaRPr>
          </a:p>
        </p:txBody>
      </p:sp>
      <p:sp>
        <p:nvSpPr>
          <p:cNvPr id="91142" name="TextBox 16"/>
          <p:cNvSpPr txBox="1">
            <a:spLocks noChangeArrowheads="1"/>
          </p:cNvSpPr>
          <p:nvPr/>
        </p:nvSpPr>
        <p:spPr bwMode="auto">
          <a:xfrm>
            <a:off x="2771775" y="2492375"/>
            <a:ext cx="3455988" cy="615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ДБН В.2.5-24:2012</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(Електрична кабельна система опалення)</a:t>
            </a:r>
            <a:endParaRPr lang="ru-RU" altLang="uk-UA" sz="1600" dirty="0">
              <a:solidFill>
                <a:srgbClr val="000000"/>
              </a:solidFill>
              <a:cs typeface="Arial" charset="0"/>
            </a:endParaRPr>
          </a:p>
        </p:txBody>
      </p:sp>
      <p:sp>
        <p:nvSpPr>
          <p:cNvPr id="91143" name="TextBox 19"/>
          <p:cNvSpPr txBox="1">
            <a:spLocks noChangeArrowheads="1"/>
          </p:cNvSpPr>
          <p:nvPr/>
        </p:nvSpPr>
        <p:spPr bwMode="auto">
          <a:xfrm>
            <a:off x="2771775" y="3357563"/>
            <a:ext cx="3455988" cy="614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ДБН В.2.5-64:2012</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(Внутрішній водопровід і каналізація)</a:t>
            </a:r>
            <a:endParaRPr lang="ru-RU" altLang="uk-UA" sz="1600" dirty="0">
              <a:solidFill>
                <a:srgbClr val="000000"/>
              </a:solidFill>
              <a:cs typeface="Arial" charset="0"/>
            </a:endParaRPr>
          </a:p>
        </p:txBody>
      </p:sp>
      <p:cxnSp>
        <p:nvCxnSpPr>
          <p:cNvPr id="21" name="Прямая соединительная линия 20"/>
          <p:cNvCxnSpPr>
            <a:stCxn id="91142" idx="2"/>
            <a:endCxn id="91143" idx="0"/>
          </p:cNvCxnSpPr>
          <p:nvPr/>
        </p:nvCxnSpPr>
        <p:spPr>
          <a:xfrm>
            <a:off x="4500563" y="3108325"/>
            <a:ext cx="0" cy="249238"/>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a:stCxn id="91143" idx="2"/>
            <a:endCxn id="91141" idx="0"/>
          </p:cNvCxnSpPr>
          <p:nvPr/>
        </p:nvCxnSpPr>
        <p:spPr>
          <a:xfrm>
            <a:off x="4500563" y="3971925"/>
            <a:ext cx="0" cy="250825"/>
          </a:xfrm>
          <a:prstGeom prst="line">
            <a:avLst/>
          </a:prstGeom>
          <a:ln w="19050"/>
        </p:spPr>
        <p:style>
          <a:lnRef idx="1">
            <a:schemeClr val="dk1"/>
          </a:lnRef>
          <a:fillRef idx="0">
            <a:schemeClr val="dk1"/>
          </a:fillRef>
          <a:effectRef idx="0">
            <a:schemeClr val="dk1"/>
          </a:effectRef>
          <a:fontRef idx="minor">
            <a:schemeClr val="tx1"/>
          </a:fontRef>
        </p:style>
      </p:cxnSp>
      <p:sp>
        <p:nvSpPr>
          <p:cNvPr id="91146" name="TextBox 26"/>
          <p:cNvSpPr txBox="1">
            <a:spLocks noChangeArrowheads="1"/>
          </p:cNvSpPr>
          <p:nvPr/>
        </p:nvSpPr>
        <p:spPr bwMode="auto">
          <a:xfrm>
            <a:off x="107950" y="3068638"/>
            <a:ext cx="2232025"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cs typeface="Times New Roman" pitchFamily="18" charset="0"/>
              </a:rPr>
              <a:t>Стандарти на </a:t>
            </a:r>
            <a:r>
              <a:rPr lang="ru-RU" altLang="uk-UA" sz="1800" b="1" u="sng" dirty="0">
                <a:solidFill>
                  <a:srgbClr val="000000"/>
                </a:solidFill>
                <a:cs typeface="Times New Roman" pitchFamily="18" charset="0"/>
              </a:rPr>
              <a:t>с</a:t>
            </a:r>
            <a:r>
              <a:rPr lang="uk-UA" altLang="uk-UA" sz="1800" b="1" u="sng" dirty="0">
                <a:solidFill>
                  <a:srgbClr val="000000"/>
                </a:solidFill>
                <a:cs typeface="Times New Roman" pitchFamily="18" charset="0"/>
              </a:rPr>
              <a:t>истеми вентиляції та кондиціонування</a:t>
            </a:r>
            <a:endParaRPr lang="ru-RU" altLang="uk-UA" sz="1800" dirty="0">
              <a:solidFill>
                <a:srgbClr val="000000"/>
              </a:solidFill>
              <a:cs typeface="Arial" charset="0"/>
            </a:endParaRPr>
          </a:p>
        </p:txBody>
      </p:sp>
      <p:sp>
        <p:nvSpPr>
          <p:cNvPr id="91147" name="TextBox 35"/>
          <p:cNvSpPr txBox="1">
            <a:spLocks noChangeArrowheads="1"/>
          </p:cNvSpPr>
          <p:nvPr/>
        </p:nvSpPr>
        <p:spPr bwMode="auto">
          <a:xfrm>
            <a:off x="6516688" y="3068638"/>
            <a:ext cx="2447925" cy="923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cs typeface="Times New Roman" pitchFamily="18" charset="0"/>
              </a:rPr>
              <a:t>Стандарти на </a:t>
            </a:r>
            <a:r>
              <a:rPr lang="uk-UA" altLang="uk-UA" sz="1800" b="1" u="sng" dirty="0">
                <a:solidFill>
                  <a:srgbClr val="000000"/>
                </a:solidFill>
                <a:cs typeface="Times New Roman" pitchFamily="18" charset="0"/>
              </a:rPr>
              <a:t>системи теплозабезпечення</a:t>
            </a:r>
            <a:endParaRPr lang="ru-RU" altLang="uk-UA" sz="1800" dirty="0">
              <a:solidFill>
                <a:srgbClr val="000000"/>
              </a:solidFill>
              <a:cs typeface="Arial" charset="0"/>
            </a:endParaRPr>
          </a:p>
        </p:txBody>
      </p:sp>
      <p:cxnSp>
        <p:nvCxnSpPr>
          <p:cNvPr id="37" name="Прямая соединительная линия 36"/>
          <p:cNvCxnSpPr/>
          <p:nvPr/>
        </p:nvCxnSpPr>
        <p:spPr>
          <a:xfrm>
            <a:off x="1223963" y="1951038"/>
            <a:ext cx="9731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Прямая соединительная линия 37"/>
          <p:cNvCxnSpPr>
            <a:endCxn id="91146" idx="0"/>
          </p:cNvCxnSpPr>
          <p:nvPr/>
        </p:nvCxnSpPr>
        <p:spPr>
          <a:xfrm>
            <a:off x="1223963" y="1952625"/>
            <a:ext cx="0" cy="1116013"/>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p:cNvCxnSpPr/>
          <p:nvPr/>
        </p:nvCxnSpPr>
        <p:spPr>
          <a:xfrm>
            <a:off x="6805613" y="1951038"/>
            <a:ext cx="935037" cy="158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Прямая соединительная линия 40"/>
          <p:cNvCxnSpPr>
            <a:endCxn id="91147" idx="0"/>
          </p:cNvCxnSpPr>
          <p:nvPr/>
        </p:nvCxnSpPr>
        <p:spPr>
          <a:xfrm>
            <a:off x="7740650" y="1952625"/>
            <a:ext cx="0" cy="1116013"/>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Прямая соединительная линия 42"/>
          <p:cNvCxnSpPr>
            <a:stCxn id="91146" idx="2"/>
          </p:cNvCxnSpPr>
          <p:nvPr/>
        </p:nvCxnSpPr>
        <p:spPr>
          <a:xfrm>
            <a:off x="1223963" y="4268788"/>
            <a:ext cx="0" cy="385762"/>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Прямая соединительная линия 43"/>
          <p:cNvCxnSpPr>
            <a:stCxn id="91147" idx="2"/>
          </p:cNvCxnSpPr>
          <p:nvPr/>
        </p:nvCxnSpPr>
        <p:spPr>
          <a:xfrm>
            <a:off x="7740650" y="3992563"/>
            <a:ext cx="0" cy="655637"/>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Прямая соединительная линия 44"/>
          <p:cNvCxnSpPr/>
          <p:nvPr/>
        </p:nvCxnSpPr>
        <p:spPr>
          <a:xfrm>
            <a:off x="6227763" y="4654550"/>
            <a:ext cx="151288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Прямая соединительная линия 49"/>
          <p:cNvCxnSpPr/>
          <p:nvPr/>
        </p:nvCxnSpPr>
        <p:spPr>
          <a:xfrm flipV="1">
            <a:off x="1223963" y="4641850"/>
            <a:ext cx="1547812" cy="11113"/>
          </a:xfrm>
          <a:prstGeom prst="line">
            <a:avLst/>
          </a:prstGeom>
          <a:ln w="19050"/>
        </p:spPr>
        <p:style>
          <a:lnRef idx="1">
            <a:schemeClr val="dk1"/>
          </a:lnRef>
          <a:fillRef idx="0">
            <a:schemeClr val="dk1"/>
          </a:fillRef>
          <a:effectRef idx="0">
            <a:schemeClr val="dk1"/>
          </a:effectRef>
          <a:fontRef idx="minor">
            <a:schemeClr val="tx1"/>
          </a:fontRef>
        </p:style>
      </p:cxnSp>
      <p:pic>
        <p:nvPicPr>
          <p:cNvPr id="20"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808037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713"/>
            <a:ext cx="8229600" cy="792162"/>
          </a:xfrm>
        </p:spPr>
        <p:txBody>
          <a:bodyPr lIns="91440" rIns="91440" bIns="45720" anchor="ctr">
            <a:normAutofit/>
          </a:bodyPr>
          <a:lstStyle/>
          <a:p>
            <a:pPr marL="495300" indent="-495300" algn="ctr">
              <a:lnSpc>
                <a:spcPct val="90000"/>
              </a:lnSpc>
              <a:spcBef>
                <a:spcPct val="20000"/>
              </a:spcBef>
              <a:buClr>
                <a:srgbClr val="0BD0D9"/>
              </a:buClr>
              <a:buSzPct val="95000"/>
              <a:defRPr/>
            </a:pPr>
            <a:r>
              <a:rPr lang="uk-UA" sz="2400" b="1" dirty="0">
                <a:solidFill>
                  <a:schemeClr val="tx1"/>
                </a:solidFill>
                <a:latin typeface="Times New Roman" pitchFamily="18" charset="0"/>
                <a:ea typeface="+mn-ea"/>
                <a:cs typeface="+mn-cs"/>
              </a:rPr>
              <a:t>Система чинних норм та стандартів у сфері енергоефективності будівель</a:t>
            </a:r>
            <a:endParaRPr lang="ru-RU" sz="2400" b="1" dirty="0">
              <a:solidFill>
                <a:schemeClr val="tx1"/>
              </a:solidFill>
              <a:latin typeface="Times New Roman" pitchFamily="18" charset="0"/>
              <a:ea typeface="+mn-ea"/>
              <a:cs typeface="+mn-cs"/>
            </a:endParaRPr>
          </a:p>
        </p:txBody>
      </p:sp>
      <p:sp>
        <p:nvSpPr>
          <p:cNvPr id="92163" name="TextBox 21"/>
          <p:cNvSpPr txBox="1">
            <a:spLocks noChangeArrowheads="1"/>
          </p:cNvSpPr>
          <p:nvPr/>
        </p:nvSpPr>
        <p:spPr bwMode="auto">
          <a:xfrm>
            <a:off x="2268538" y="1628775"/>
            <a:ext cx="4679950" cy="646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cs typeface="Times New Roman" pitchFamily="18" charset="0"/>
              </a:rPr>
              <a:t>Стандарти на </a:t>
            </a:r>
            <a:r>
              <a:rPr lang="uk-UA" altLang="uk-UA" sz="1800" b="1" u="sng" dirty="0">
                <a:solidFill>
                  <a:srgbClr val="000000"/>
                </a:solidFill>
                <a:cs typeface="Times New Roman" pitchFamily="18" charset="0"/>
              </a:rPr>
              <a:t>системи вентиляції та кондиціонування</a:t>
            </a:r>
            <a:endParaRPr lang="ru-RU" altLang="uk-UA" sz="1800" dirty="0">
              <a:solidFill>
                <a:srgbClr val="000000"/>
              </a:solidFill>
              <a:cs typeface="Arial" charset="0"/>
            </a:endParaRPr>
          </a:p>
        </p:txBody>
      </p:sp>
      <p:sp>
        <p:nvSpPr>
          <p:cNvPr id="92164" name="TextBox 25"/>
          <p:cNvSpPr txBox="1">
            <a:spLocks noChangeArrowheads="1"/>
          </p:cNvSpPr>
          <p:nvPr/>
        </p:nvSpPr>
        <p:spPr bwMode="auto">
          <a:xfrm>
            <a:off x="395288" y="3132138"/>
            <a:ext cx="8431212"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a:t>
            </a:r>
            <a:r>
              <a:rPr lang="uk-UA" altLang="uk-UA" sz="1800" b="1" dirty="0">
                <a:solidFill>
                  <a:srgbClr val="000000"/>
                </a:solidFill>
                <a:latin typeface="Times New Roman" pitchFamily="18" charset="0"/>
                <a:cs typeface="Times New Roman" pitchFamily="18" charset="0"/>
              </a:rPr>
              <a:t>3779:2010</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(Вимоги до виконання)</a:t>
            </a:r>
            <a:endParaRPr lang="ru-RU" altLang="uk-UA" sz="1600" dirty="0">
              <a:solidFill>
                <a:srgbClr val="000000"/>
              </a:solidFill>
              <a:cs typeface="Arial" charset="0"/>
            </a:endParaRPr>
          </a:p>
        </p:txBody>
      </p:sp>
      <p:sp>
        <p:nvSpPr>
          <p:cNvPr id="92165" name="TextBox 28"/>
          <p:cNvSpPr txBox="1">
            <a:spLocks noChangeArrowheads="1"/>
          </p:cNvSpPr>
          <p:nvPr/>
        </p:nvSpPr>
        <p:spPr bwMode="auto">
          <a:xfrm>
            <a:off x="396875" y="2492375"/>
            <a:ext cx="8423275" cy="369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12599</a:t>
            </a:r>
            <a:r>
              <a:rPr lang="uk-UA" altLang="uk-UA" sz="1800" b="1" dirty="0">
                <a:solidFill>
                  <a:srgbClr val="000000"/>
                </a:solidFill>
                <a:latin typeface="Times New Roman" pitchFamily="18" charset="0"/>
                <a:cs typeface="Times New Roman" pitchFamily="18" charset="0"/>
              </a:rPr>
              <a:t>:20</a:t>
            </a:r>
            <a:r>
              <a:rPr lang="en-US" altLang="uk-UA" sz="1800" b="1" dirty="0">
                <a:solidFill>
                  <a:srgbClr val="000000"/>
                </a:solidFill>
                <a:latin typeface="Times New Roman" pitchFamily="18" charset="0"/>
                <a:cs typeface="Times New Roman" pitchFamily="18" charset="0"/>
              </a:rPr>
              <a:t>06 </a:t>
            </a:r>
            <a:r>
              <a:rPr lang="en-US" altLang="uk-UA" sz="1600" b="1" dirty="0">
                <a:solidFill>
                  <a:srgbClr val="000000"/>
                </a:solidFill>
                <a:latin typeface="Times New Roman" pitchFamily="18" charset="0"/>
                <a:cs typeface="Times New Roman" pitchFamily="18" charset="0"/>
              </a:rPr>
              <a:t>(</a:t>
            </a:r>
            <a:r>
              <a:rPr lang="uk-UA" altLang="uk-UA" sz="1600" b="1" dirty="0">
                <a:solidFill>
                  <a:srgbClr val="000000"/>
                </a:solidFill>
                <a:cs typeface="Times New Roman" pitchFamily="18" charset="0"/>
              </a:rPr>
              <a:t>Процедури випробування)</a:t>
            </a:r>
            <a:endParaRPr lang="ru-RU" altLang="uk-UA" sz="1600" dirty="0">
              <a:solidFill>
                <a:srgbClr val="000000"/>
              </a:solidFill>
              <a:cs typeface="Arial" charset="0"/>
            </a:endParaRPr>
          </a:p>
        </p:txBody>
      </p:sp>
      <p:cxnSp>
        <p:nvCxnSpPr>
          <p:cNvPr id="51" name="Прямая соединительная линия 50"/>
          <p:cNvCxnSpPr>
            <a:stCxn id="92163" idx="2"/>
            <a:endCxn id="92165" idx="0"/>
          </p:cNvCxnSpPr>
          <p:nvPr/>
        </p:nvCxnSpPr>
        <p:spPr>
          <a:xfrm>
            <a:off x="4608513" y="2274888"/>
            <a:ext cx="0" cy="21748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a:stCxn id="92165" idx="2"/>
            <a:endCxn id="92164" idx="0"/>
          </p:cNvCxnSpPr>
          <p:nvPr/>
        </p:nvCxnSpPr>
        <p:spPr>
          <a:xfrm>
            <a:off x="4608513" y="2862263"/>
            <a:ext cx="3175" cy="269875"/>
          </a:xfrm>
          <a:prstGeom prst="line">
            <a:avLst/>
          </a:prstGeom>
          <a:ln w="19050"/>
        </p:spPr>
        <p:style>
          <a:lnRef idx="1">
            <a:schemeClr val="dk1"/>
          </a:lnRef>
          <a:fillRef idx="0">
            <a:schemeClr val="dk1"/>
          </a:fillRef>
          <a:effectRef idx="0">
            <a:schemeClr val="dk1"/>
          </a:effectRef>
          <a:fontRef idx="minor">
            <a:schemeClr val="tx1"/>
          </a:fontRef>
        </p:style>
      </p:cxnSp>
      <p:sp>
        <p:nvSpPr>
          <p:cNvPr id="92168" name="TextBox 14"/>
          <p:cNvSpPr txBox="1">
            <a:spLocks noChangeArrowheads="1"/>
          </p:cNvSpPr>
          <p:nvPr/>
        </p:nvSpPr>
        <p:spPr bwMode="auto">
          <a:xfrm>
            <a:off x="395288" y="3678238"/>
            <a:ext cx="8431212" cy="614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a:t>
            </a:r>
            <a:r>
              <a:rPr lang="uk-UA" altLang="uk-UA" sz="1800" b="1" dirty="0">
                <a:solidFill>
                  <a:srgbClr val="000000"/>
                </a:solidFill>
                <a:latin typeface="Times New Roman" pitchFamily="18" charset="0"/>
                <a:cs typeface="Times New Roman" pitchFamily="18" charset="0"/>
              </a:rPr>
              <a:t>5241:2013</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(Методи розрахунку енерговитрат при вентиляції та інфільтрації повітря у будівлю)</a:t>
            </a:r>
            <a:endParaRPr lang="ru-RU" altLang="uk-UA" sz="1600" dirty="0">
              <a:solidFill>
                <a:srgbClr val="000000"/>
              </a:solidFill>
              <a:cs typeface="Arial" charset="0"/>
            </a:endParaRPr>
          </a:p>
        </p:txBody>
      </p:sp>
      <p:cxnSp>
        <p:nvCxnSpPr>
          <p:cNvPr id="16" name="Прямая соединительная линия 15"/>
          <p:cNvCxnSpPr>
            <a:stCxn id="92164" idx="2"/>
            <a:endCxn id="92168" idx="0"/>
          </p:cNvCxnSpPr>
          <p:nvPr/>
        </p:nvCxnSpPr>
        <p:spPr>
          <a:xfrm flipH="1">
            <a:off x="4611688" y="3500438"/>
            <a:ext cx="0" cy="177800"/>
          </a:xfrm>
          <a:prstGeom prst="line">
            <a:avLst/>
          </a:prstGeom>
          <a:ln w="19050"/>
        </p:spPr>
        <p:style>
          <a:lnRef idx="1">
            <a:schemeClr val="dk1"/>
          </a:lnRef>
          <a:fillRef idx="0">
            <a:schemeClr val="dk1"/>
          </a:fillRef>
          <a:effectRef idx="0">
            <a:schemeClr val="dk1"/>
          </a:effectRef>
          <a:fontRef idx="minor">
            <a:schemeClr val="tx1"/>
          </a:fontRef>
        </p:style>
      </p:cxnSp>
      <p:sp>
        <p:nvSpPr>
          <p:cNvPr id="92170" name="TextBox 17"/>
          <p:cNvSpPr txBox="1">
            <a:spLocks noChangeArrowheads="1"/>
          </p:cNvSpPr>
          <p:nvPr/>
        </p:nvSpPr>
        <p:spPr bwMode="auto">
          <a:xfrm>
            <a:off x="395288" y="4508500"/>
            <a:ext cx="8424862" cy="615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a:t>
            </a:r>
            <a:r>
              <a:rPr lang="uk-UA" altLang="uk-UA" sz="1800" b="1" dirty="0">
                <a:solidFill>
                  <a:srgbClr val="000000"/>
                </a:solidFill>
                <a:latin typeface="Times New Roman" pitchFamily="18" charset="0"/>
                <a:cs typeface="Times New Roman" pitchFamily="18" charset="0"/>
              </a:rPr>
              <a:t>5242:2013</a:t>
            </a:r>
            <a:r>
              <a:rPr lang="en-US" altLang="uk-UA" sz="1800" b="1" dirty="0">
                <a:solidFill>
                  <a:srgbClr val="000000"/>
                </a:solidFill>
                <a:latin typeface="Times New Roman" pitchFamily="18" charset="0"/>
                <a:cs typeface="Times New Roman" pitchFamily="18" charset="0"/>
              </a:rPr>
              <a:t> </a:t>
            </a:r>
            <a:r>
              <a:rPr lang="uk-UA" altLang="uk-UA" sz="1600" b="1" dirty="0">
                <a:solidFill>
                  <a:srgbClr val="000000"/>
                </a:solidFill>
                <a:cs typeface="Times New Roman" pitchFamily="18" charset="0"/>
              </a:rPr>
              <a:t>(Методи розрахунку витрат повітря на вентиляцію будівель з урахуванням інфільтрації) </a:t>
            </a:r>
            <a:endParaRPr lang="ru-RU" altLang="uk-UA" sz="1600" dirty="0">
              <a:solidFill>
                <a:srgbClr val="000000"/>
              </a:solidFill>
              <a:cs typeface="Arial" charset="0"/>
            </a:endParaRPr>
          </a:p>
        </p:txBody>
      </p:sp>
      <p:cxnSp>
        <p:nvCxnSpPr>
          <p:cNvPr id="19" name="Прямая соединительная линия 18"/>
          <p:cNvCxnSpPr>
            <a:stCxn id="92168" idx="2"/>
            <a:endCxn id="92170" idx="0"/>
          </p:cNvCxnSpPr>
          <p:nvPr/>
        </p:nvCxnSpPr>
        <p:spPr>
          <a:xfrm flipH="1">
            <a:off x="4608513" y="4292600"/>
            <a:ext cx="3175" cy="215900"/>
          </a:xfrm>
          <a:prstGeom prst="line">
            <a:avLst/>
          </a:prstGeom>
          <a:ln w="19050"/>
        </p:spPr>
        <p:style>
          <a:lnRef idx="1">
            <a:schemeClr val="dk1"/>
          </a:lnRef>
          <a:fillRef idx="0">
            <a:schemeClr val="dk1"/>
          </a:fillRef>
          <a:effectRef idx="0">
            <a:schemeClr val="dk1"/>
          </a:effectRef>
          <a:fontRef idx="minor">
            <a:schemeClr val="tx1"/>
          </a:fontRef>
        </p:style>
      </p:cxnSp>
      <p:sp>
        <p:nvSpPr>
          <p:cNvPr id="92172" name="TextBox 22"/>
          <p:cNvSpPr txBox="1">
            <a:spLocks noChangeArrowheads="1"/>
          </p:cNvSpPr>
          <p:nvPr/>
        </p:nvSpPr>
        <p:spPr bwMode="auto">
          <a:xfrm>
            <a:off x="401638" y="5300663"/>
            <a:ext cx="8418512" cy="615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en-US" altLang="uk-UA" sz="1800" b="1" dirty="0">
                <a:solidFill>
                  <a:srgbClr val="000000"/>
                </a:solidFill>
                <a:latin typeface="Times New Roman" pitchFamily="18" charset="0"/>
                <a:cs typeface="Times New Roman" pitchFamily="18" charset="0"/>
              </a:rPr>
              <a:t>EN 1</a:t>
            </a:r>
            <a:r>
              <a:rPr lang="uk-UA" altLang="uk-UA" sz="1800" b="1" dirty="0">
                <a:solidFill>
                  <a:srgbClr val="000000"/>
                </a:solidFill>
                <a:latin typeface="Times New Roman" pitchFamily="18" charset="0"/>
                <a:cs typeface="Times New Roman" pitchFamily="18" charset="0"/>
              </a:rPr>
              <a:t>5242:2013</a:t>
            </a:r>
            <a:r>
              <a:rPr lang="en-US" altLang="uk-UA" sz="1800" b="1" dirty="0">
                <a:solidFill>
                  <a:srgbClr val="000000"/>
                </a:solidFill>
                <a:latin typeface="Times New Roman" pitchFamily="18" charset="0"/>
                <a:cs typeface="Times New Roman" pitchFamily="18" charset="0"/>
              </a:rPr>
              <a:t> </a:t>
            </a:r>
            <a:r>
              <a:rPr lang="uk-UA" altLang="uk-UA" sz="1600" dirty="0">
                <a:solidFill>
                  <a:srgbClr val="000000"/>
                </a:solidFill>
                <a:cs typeface="Times New Roman" pitchFamily="18" charset="0"/>
              </a:rPr>
              <a:t>(</a:t>
            </a:r>
            <a:r>
              <a:rPr lang="uk-UA" altLang="uk-UA" sz="1600" dirty="0">
                <a:solidFill>
                  <a:srgbClr val="000000"/>
                </a:solidFill>
                <a:cs typeface="Arial" charset="0"/>
              </a:rPr>
              <a:t>Розрахунок температури приміщень та методи визначення навантаження й енергії для будівель з системами кондиціонування повітря</a:t>
            </a:r>
            <a:r>
              <a:rPr lang="uk-UA" altLang="uk-UA" sz="1600" dirty="0">
                <a:solidFill>
                  <a:srgbClr val="000000"/>
                </a:solidFill>
                <a:cs typeface="Times New Roman" pitchFamily="18" charset="0"/>
              </a:rPr>
              <a:t>) </a:t>
            </a:r>
            <a:endParaRPr lang="ru-RU" altLang="uk-UA" sz="1600" dirty="0">
              <a:solidFill>
                <a:srgbClr val="000000"/>
              </a:solidFill>
              <a:cs typeface="Arial" charset="0"/>
            </a:endParaRPr>
          </a:p>
        </p:txBody>
      </p:sp>
      <p:cxnSp>
        <p:nvCxnSpPr>
          <p:cNvPr id="25" name="Прямая соединительная линия 24"/>
          <p:cNvCxnSpPr>
            <a:stCxn id="92170" idx="2"/>
            <a:endCxn id="92172" idx="0"/>
          </p:cNvCxnSpPr>
          <p:nvPr/>
        </p:nvCxnSpPr>
        <p:spPr>
          <a:xfrm>
            <a:off x="4608513" y="5124450"/>
            <a:ext cx="3175" cy="176213"/>
          </a:xfrm>
          <a:prstGeom prst="line">
            <a:avLst/>
          </a:prstGeom>
          <a:ln w="19050"/>
        </p:spPr>
        <p:style>
          <a:lnRef idx="1">
            <a:schemeClr val="dk1"/>
          </a:lnRef>
          <a:fillRef idx="0">
            <a:schemeClr val="dk1"/>
          </a:fillRef>
          <a:effectRef idx="0">
            <a:schemeClr val="dk1"/>
          </a:effectRef>
          <a:fontRef idx="minor">
            <a:schemeClr val="tx1"/>
          </a:fontRef>
        </p:style>
      </p:cxnSp>
      <p:sp>
        <p:nvSpPr>
          <p:cNvPr id="92174" name="TextBox 27"/>
          <p:cNvSpPr txBox="1">
            <a:spLocks noChangeArrowheads="1"/>
          </p:cNvSpPr>
          <p:nvPr/>
        </p:nvSpPr>
        <p:spPr bwMode="auto">
          <a:xfrm>
            <a:off x="393700" y="6092825"/>
            <a:ext cx="8432800" cy="615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r>
              <a:rPr lang="uk-UA" altLang="uk-UA" sz="1800" b="1" dirty="0">
                <a:solidFill>
                  <a:srgbClr val="000000"/>
                </a:solidFill>
                <a:latin typeface="Times New Roman" pitchFamily="18" charset="0"/>
                <a:cs typeface="Times New Roman" pitchFamily="18" charset="0"/>
              </a:rPr>
              <a:t>ДСТУ Б </a:t>
            </a:r>
            <a:r>
              <a:rPr lang="ru-RU" altLang="uk-UA" sz="1800" b="1" dirty="0">
                <a:solidFill>
                  <a:srgbClr val="000000"/>
                </a:solidFill>
                <a:latin typeface="Times New Roman" pitchFamily="18" charset="0"/>
                <a:cs typeface="Times New Roman" pitchFamily="18" charset="0"/>
              </a:rPr>
              <a:t>СУТ/</a:t>
            </a:r>
            <a:r>
              <a:rPr lang="en-US" altLang="uk-UA" sz="1800" b="1" dirty="0">
                <a:solidFill>
                  <a:srgbClr val="000000"/>
                </a:solidFill>
                <a:latin typeface="Times New Roman" pitchFamily="18" charset="0"/>
                <a:cs typeface="Times New Roman" pitchFamily="18" charset="0"/>
              </a:rPr>
              <a:t>TR 14788</a:t>
            </a:r>
            <a:r>
              <a:rPr lang="uk-UA" altLang="uk-UA" sz="1800" b="1" dirty="0">
                <a:solidFill>
                  <a:srgbClr val="000000"/>
                </a:solidFill>
                <a:latin typeface="Times New Roman" pitchFamily="18" charset="0"/>
                <a:cs typeface="Times New Roman" pitchFamily="18" charset="0"/>
              </a:rPr>
              <a:t>:201</a:t>
            </a:r>
            <a:r>
              <a:rPr lang="en-US" altLang="uk-UA" sz="1800" b="1" dirty="0">
                <a:solidFill>
                  <a:srgbClr val="000000"/>
                </a:solidFill>
                <a:latin typeface="Times New Roman" pitchFamily="18" charset="0"/>
                <a:cs typeface="Times New Roman" pitchFamily="18" charset="0"/>
              </a:rPr>
              <a:t>3 </a:t>
            </a:r>
            <a:r>
              <a:rPr lang="uk-UA" altLang="uk-UA" sz="1600" b="1" dirty="0">
                <a:solidFill>
                  <a:srgbClr val="000000"/>
                </a:solidFill>
                <a:cs typeface="Times New Roman" pitchFamily="18" charset="0"/>
              </a:rPr>
              <a:t>(</a:t>
            </a:r>
            <a:r>
              <a:rPr lang="uk-UA" altLang="uk-UA" sz="1600" dirty="0">
                <a:solidFill>
                  <a:srgbClr val="000000"/>
                </a:solidFill>
                <a:cs typeface="Arial" charset="0"/>
              </a:rPr>
              <a:t>Проектування та визначення характеристик систем вентиляції житлових будинків</a:t>
            </a:r>
            <a:r>
              <a:rPr lang="uk-UA" altLang="uk-UA" sz="1600" b="1" dirty="0">
                <a:solidFill>
                  <a:srgbClr val="000000"/>
                </a:solidFill>
                <a:cs typeface="Times New Roman" pitchFamily="18" charset="0"/>
              </a:rPr>
              <a:t>)</a:t>
            </a:r>
            <a:endParaRPr lang="ru-RU" altLang="uk-UA" sz="1600" dirty="0">
              <a:solidFill>
                <a:srgbClr val="000000"/>
              </a:solidFill>
              <a:cs typeface="Arial" charset="0"/>
            </a:endParaRPr>
          </a:p>
        </p:txBody>
      </p:sp>
      <p:cxnSp>
        <p:nvCxnSpPr>
          <p:cNvPr id="30" name="Прямая соединительная линия 29"/>
          <p:cNvCxnSpPr>
            <a:stCxn id="92172" idx="2"/>
            <a:endCxn id="92174" idx="0"/>
          </p:cNvCxnSpPr>
          <p:nvPr/>
        </p:nvCxnSpPr>
        <p:spPr>
          <a:xfrm flipH="1">
            <a:off x="4610100" y="5916613"/>
            <a:ext cx="1588" cy="176212"/>
          </a:xfrm>
          <a:prstGeom prst="line">
            <a:avLst/>
          </a:prstGeom>
          <a:ln w="19050"/>
        </p:spPr>
        <p:style>
          <a:lnRef idx="1">
            <a:schemeClr val="dk1"/>
          </a:lnRef>
          <a:fillRef idx="0">
            <a:schemeClr val="dk1"/>
          </a:fillRef>
          <a:effectRef idx="0">
            <a:schemeClr val="dk1"/>
          </a:effectRef>
          <a:fontRef idx="minor">
            <a:schemeClr val="tx1"/>
          </a:fontRef>
        </p:style>
      </p:cxnSp>
      <p:pic>
        <p:nvPicPr>
          <p:cNvPr id="17" name="Picture 3" descr="C:\Users\adm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997632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395536" y="260648"/>
            <a:ext cx="8229600" cy="792088"/>
          </a:xfrm>
        </p:spPr>
        <p:txBody>
          <a:bodyPr/>
          <a:lstStyle/>
          <a:p>
            <a:pPr marL="20638" indent="0" algn="ctr">
              <a:spcBef>
                <a:spcPts val="1013"/>
              </a:spcBef>
              <a:buNone/>
            </a:pPr>
            <a:r>
              <a:rPr lang="uk-UA" sz="2200" dirty="0" smtClean="0">
                <a:solidFill>
                  <a:srgbClr val="002060"/>
                </a:solidFill>
                <a:effectLst/>
                <a:ea typeface="Times New Roman" pitchFamily="18" charset="0"/>
                <a:cs typeface="Arial" pitchFamily="34" charset="0"/>
              </a:rPr>
              <a:t>Нормативна максимальна енергопотреба (</a:t>
            </a:r>
            <a:r>
              <a:rPr lang="uk-UA" sz="2200" dirty="0">
                <a:solidFill>
                  <a:srgbClr val="002060"/>
                </a:solidFill>
                <a:effectLst/>
                <a:ea typeface="Times New Roman" pitchFamily="18" charset="0"/>
                <a:cs typeface="Arial" pitchFamily="34" charset="0"/>
              </a:rPr>
              <a:t>опалення+охолодження+ГВС) </a:t>
            </a:r>
            <a:r>
              <a:rPr lang="uk-UA" sz="2200" dirty="0" smtClean="0">
                <a:solidFill>
                  <a:srgbClr val="002060"/>
                </a:solidFill>
                <a:effectLst/>
                <a:ea typeface="Times New Roman" pitchFamily="18" charset="0"/>
                <a:cs typeface="Arial" pitchFamily="34" charset="0"/>
              </a:rPr>
              <a:t> для будинків (</a:t>
            </a:r>
            <a:r>
              <a:rPr lang="uk-UA" sz="2200" i="1" dirty="0" smtClean="0">
                <a:solidFill>
                  <a:srgbClr val="002060"/>
                </a:solidFill>
                <a:effectLst/>
                <a:ea typeface="Times New Roman" pitchFamily="18" charset="0"/>
                <a:cs typeface="Arial" pitchFamily="34" charset="0"/>
              </a:rPr>
              <a:t>EР</a:t>
            </a:r>
            <a:r>
              <a:rPr lang="uk-UA" sz="2200" baseline="-25000" dirty="0" smtClean="0">
                <a:solidFill>
                  <a:srgbClr val="002060"/>
                </a:solidFill>
                <a:effectLst/>
                <a:ea typeface="Times New Roman" pitchFamily="18" charset="0"/>
                <a:cs typeface="Arial" pitchFamily="34" charset="0"/>
              </a:rPr>
              <a:t>max</a:t>
            </a:r>
            <a:r>
              <a:rPr lang="uk-UA" sz="2200" dirty="0" smtClean="0">
                <a:solidFill>
                  <a:srgbClr val="002060"/>
                </a:solidFill>
                <a:effectLst/>
                <a:ea typeface="Times New Roman" pitchFamily="18" charset="0"/>
                <a:cs typeface="Arial" pitchFamily="34" charset="0"/>
              </a:rPr>
              <a:t>)</a:t>
            </a:r>
            <a:endParaRPr lang="uk-UA" sz="2200" dirty="0" smtClean="0">
              <a:solidFill>
                <a:srgbClr val="002060"/>
              </a:solidFill>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1374" r="787"/>
          <a:stretch/>
        </p:blipFill>
        <p:spPr bwMode="auto">
          <a:xfrm>
            <a:off x="1403649" y="1628800"/>
            <a:ext cx="6408712" cy="504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Прямая соединительная линия 2"/>
          <p:cNvCxnSpPr/>
          <p:nvPr/>
        </p:nvCxnSpPr>
        <p:spPr>
          <a:xfrm>
            <a:off x="1403648" y="1628800"/>
            <a:ext cx="64087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7812360" y="1628800"/>
            <a:ext cx="0" cy="4896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3" descr="C:\Users\admin\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1583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0017" y="1"/>
            <a:ext cx="2103983" cy="540000"/>
          </a:xfrm>
          <a:prstGeom prst="rect">
            <a:avLst/>
          </a:prstGeom>
        </p:spPr>
      </p:pic>
    </p:spTree>
    <p:extLst>
      <p:ext uri="{BB962C8B-B14F-4D97-AF65-F5344CB8AC3E}">
        <p14:creationId xmlns:p14="http://schemas.microsoft.com/office/powerpoint/2010/main" val="25444754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2234</TotalTime>
  <Words>1675</Words>
  <Application>Microsoft Office PowerPoint</Application>
  <PresentationFormat>Экран (4:3)</PresentationFormat>
  <Paragraphs>366</Paragraphs>
  <Slides>54</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Поток</vt:lpstr>
      <vt:lpstr>Презентация PowerPoint</vt:lpstr>
      <vt:lpstr>Ієрархія законодавчої бази у сфері енергетичної ефективності будівель </vt:lpstr>
      <vt:lpstr>Спроби удосконалення законодавства у сфері енергоефективності</vt:lpstr>
      <vt:lpstr>Презентация PowerPoint</vt:lpstr>
      <vt:lpstr>Презентация PowerPoint</vt:lpstr>
      <vt:lpstr>Система чинних норм та стандартів у сфері енергоефективності будівель</vt:lpstr>
      <vt:lpstr>Система чинних норм та стандартів у сфері енергоефективності будівель</vt:lpstr>
      <vt:lpstr>Система чинних норм та стандартів у сфері енергоефективності будівель</vt:lpstr>
      <vt:lpstr>Нормативна максимальна енергопотреба (опалення+охолодження+ГВС)  для будинків (EРmax)</vt:lpstr>
      <vt:lpstr>Етапи розвитку вітчизняної нормативної бази у сфері енергоефективності будівель</vt:lpstr>
      <vt:lpstr>ПАСПОРТИЗАЦІЯ   ТА СЕРТИФІКАЦІЯ   ЕНЕРГЕТИЧНОЇ ЕФЕКТИВНОСТІ     БУДІВЕЛЬ</vt:lpstr>
      <vt:lpstr>Статистичні дані житлового будівництва України за 2005-2016 р.р.</vt:lpstr>
      <vt:lpstr>ЗАГАЛЬНА КІЛЬКІСТЬ ОДИНИЦЬ ЖИТЛА В УКРАЇНІ, ВВЕДЕНОГО В ЕКСПЛУАТАЦІЮ В 2016 РОЦІ</vt:lpstr>
      <vt:lpstr>Презентация PowerPoint</vt:lpstr>
      <vt:lpstr>Презентация PowerPoint</vt:lpstr>
      <vt:lpstr>Європейський альянс активних будинків. Найкращі будинки 2015-2016 р.р. https://www.activehouse.info/active-house-cases/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Сучасна класична структура садибного будівництва в Україні</vt:lpstr>
      <vt:lpstr> Структура садибного будівництва в Україні через   кластерну форму організації</vt:lpstr>
      <vt:lpstr>Круглий стіл по створенню кластеру інноваційного будівництва в національному інформаційному агенстві «Укрінформ»  22 березня 2016 р.</vt:lpstr>
      <vt:lpstr>Презентация PowerPoint</vt:lpstr>
      <vt:lpstr>Презентация PowerPoint</vt:lpstr>
      <vt:lpstr>Приклад проекту «Business House» Start –UP 1+  з сонячною електростанцією 7, 8 кВт•год</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admin</cp:lastModifiedBy>
  <cp:revision>415</cp:revision>
  <dcterms:created xsi:type="dcterms:W3CDTF">2015-09-03T12:01:54Z</dcterms:created>
  <dcterms:modified xsi:type="dcterms:W3CDTF">2017-05-29T10:16:02Z</dcterms:modified>
</cp:coreProperties>
</file>